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85" r:id="rId2"/>
    <p:sldId id="277" r:id="rId3"/>
    <p:sldId id="286" r:id="rId4"/>
    <p:sldId id="290" r:id="rId5"/>
    <p:sldId id="348" r:id="rId6"/>
    <p:sldId id="357" r:id="rId7"/>
    <p:sldId id="349" r:id="rId8"/>
    <p:sldId id="342" r:id="rId9"/>
    <p:sldId id="355" r:id="rId10"/>
    <p:sldId id="292" r:id="rId11"/>
    <p:sldId id="294" r:id="rId12"/>
    <p:sldId id="331" r:id="rId13"/>
    <p:sldId id="296" r:id="rId14"/>
    <p:sldId id="322" r:id="rId15"/>
    <p:sldId id="325" r:id="rId16"/>
    <p:sldId id="299" r:id="rId17"/>
    <p:sldId id="336" r:id="rId18"/>
    <p:sldId id="301" r:id="rId19"/>
    <p:sldId id="302" r:id="rId20"/>
    <p:sldId id="337" r:id="rId21"/>
    <p:sldId id="303" r:id="rId22"/>
    <p:sldId id="343" r:id="rId23"/>
    <p:sldId id="305" r:id="rId24"/>
    <p:sldId id="338" r:id="rId25"/>
    <p:sldId id="304" r:id="rId26"/>
    <p:sldId id="339" r:id="rId27"/>
    <p:sldId id="310" r:id="rId28"/>
    <p:sldId id="326" r:id="rId29"/>
    <p:sldId id="328" r:id="rId30"/>
    <p:sldId id="329" r:id="rId31"/>
    <p:sldId id="340" r:id="rId32"/>
    <p:sldId id="352" r:id="rId33"/>
    <p:sldId id="341" r:id="rId34"/>
    <p:sldId id="313" r:id="rId35"/>
    <p:sldId id="308" r:id="rId36"/>
    <p:sldId id="351" r:id="rId37"/>
    <p:sldId id="354" r:id="rId38"/>
    <p:sldId id="344" r:id="rId39"/>
    <p:sldId id="311" r:id="rId40"/>
    <p:sldId id="316" r:id="rId41"/>
    <p:sldId id="358" r:id="rId42"/>
    <p:sldId id="359" r:id="rId43"/>
    <p:sldId id="360" r:id="rId44"/>
    <p:sldId id="361" r:id="rId45"/>
    <p:sldId id="353" r:id="rId46"/>
    <p:sldId id="318" r:id="rId47"/>
    <p:sldId id="319" r:id="rId48"/>
    <p:sldId id="330" r:id="rId49"/>
    <p:sldId id="276" r:id="rId50"/>
  </p:sldIdLst>
  <p:sldSz cx="9144000" cy="6858000" type="screen4x3"/>
  <p:notesSz cx="6797675" cy="992822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45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9DBDB2"/>
    <a:srgbClr val="77A394"/>
    <a:srgbClr val="333399"/>
    <a:srgbClr val="5F5F5F"/>
    <a:srgbClr val="808080"/>
    <a:srgbClr val="000000"/>
    <a:srgbClr val="CC0000"/>
    <a:srgbClr val="78A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89588" autoAdjust="0"/>
  </p:normalViewPr>
  <p:slideViewPr>
    <p:cSldViewPr showGuides="1">
      <p:cViewPr varScale="1">
        <p:scale>
          <a:sx n="95" d="100"/>
          <a:sy n="95" d="100"/>
        </p:scale>
        <p:origin x="1722" y="90"/>
      </p:cViewPr>
      <p:guideLst>
        <p:guide orient="horz" pos="2614"/>
        <p:guide pos="45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GraduateStudentStudy\&#30805;&#22763;&#24320;&#39064;\context-aware%20im\&#27605;&#35774;\&#35770;&#25991;\&#25991;&#29486;&#38405;&#3583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explosion val="21"/>
          <c:dPt>
            <c:idx val="0"/>
            <c:bubble3D val="0"/>
            <c:explosion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Sheet1!$A$2:$A$3</c:f>
              <c:strCache>
                <c:ptCount val="2"/>
                <c:pt idx="0">
                  <c:v>相关消息</c:v>
                </c:pt>
                <c:pt idx="1">
                  <c:v>无关消息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050">
                <a:latin typeface="仿宋_GB2312"/>
              </a:rPr>
              <a:t>各种消息内容的用户关注度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cat>
            <c:strRef>
              <c:f>需求模型!$A$1:$A$4</c:f>
              <c:strCache>
                <c:ptCount val="4"/>
                <c:pt idx="0">
                  <c:v>主题</c:v>
                </c:pt>
                <c:pt idx="1">
                  <c:v>病人</c:v>
                </c:pt>
                <c:pt idx="2">
                  <c:v>发起者</c:v>
                </c:pt>
                <c:pt idx="3">
                  <c:v>发出时间</c:v>
                </c:pt>
              </c:strCache>
            </c:strRef>
          </c:cat>
          <c:val>
            <c:numRef>
              <c:f>需求模型!$B$1:$B$4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4125176"/>
        <c:axId val="454125568"/>
      </c:barChart>
      <c:catAx>
        <c:axId val="454125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4125568"/>
        <c:crosses val="autoZero"/>
        <c:auto val="1"/>
        <c:lblAlgn val="ctr"/>
        <c:lblOffset val="100"/>
        <c:noMultiLvlLbl val="0"/>
      </c:catAx>
      <c:valAx>
        <c:axId val="4541255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4125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BDE3F-DE55-45DB-A48D-6F68F8170E50}" type="datetimeFigureOut">
              <a:rPr lang="zh-CN" altLang="en-US" smtClean="0"/>
              <a:t>2015/3/10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96D9E-04A6-4BE4-A8FA-B61348FF40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14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CF42F-FB8C-4E63-B08E-5217B88821C6}" type="datetimeFigureOut">
              <a:rPr lang="zh-CN" altLang="en-US" smtClean="0"/>
              <a:t>2015/3/10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9119F-D7BF-40D3-A580-9A5AE0470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863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637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事件模型 </a:t>
            </a:r>
            <a:r>
              <a:rPr lang="zh-CN" altLang="en-US" baseline="0" dirty="0" smtClean="0"/>
              <a:t> 系统的角色</a:t>
            </a:r>
            <a:endParaRPr lang="en-US" altLang="zh-CN" dirty="0" smtClean="0"/>
          </a:p>
          <a:p>
            <a:r>
              <a:rPr lang="zh-CN" altLang="en-US" dirty="0" smtClean="0"/>
              <a:t>传统事件模型：</a:t>
            </a:r>
            <a:endParaRPr lang="en-US" altLang="zh-CN" dirty="0" smtClean="0"/>
          </a:p>
          <a:p>
            <a:r>
              <a:rPr lang="zh-CN" altLang="en-US" dirty="0" smtClean="0"/>
              <a:t>医疗领域的特殊之处</a:t>
            </a:r>
            <a:endParaRPr lang="en-US" altLang="zh-CN" dirty="0" smtClean="0"/>
          </a:p>
          <a:p>
            <a:r>
              <a:rPr lang="zh-CN" altLang="en-US" dirty="0" smtClean="0"/>
              <a:t>建立</a:t>
            </a:r>
            <a:r>
              <a:rPr lang="zh-CN" altLang="en-US" baseline="0" dirty="0" smtClean="0"/>
              <a:t> 主题模型和内容模型</a:t>
            </a:r>
            <a:endParaRPr lang="en-US" altLang="zh-CN" baseline="0" dirty="0" smtClean="0"/>
          </a:p>
          <a:p>
            <a:r>
              <a:rPr lang="zh-CN" altLang="en-US" baseline="0" dirty="0" smtClean="0"/>
              <a:t>主题和内容的关系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85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传统消息主题模型：主题</a:t>
            </a:r>
            <a:r>
              <a:rPr lang="en-US" altLang="zh-CN" dirty="0" smtClean="0"/>
              <a:t>ID</a:t>
            </a:r>
            <a:r>
              <a:rPr lang="zh-CN" altLang="en-US" dirty="0" smtClean="0"/>
              <a:t>和主题内容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医疗消息主题：分类细致、实际应用中不断扩展</a:t>
            </a:r>
            <a:endParaRPr lang="en-US" altLang="zh-CN" dirty="0" smtClean="0"/>
          </a:p>
          <a:p>
            <a:pPr algn="l"/>
            <a:endParaRPr lang="en-US" altLang="zh-CN" dirty="0" smtClean="0"/>
          </a:p>
          <a:p>
            <a:pPr algn="l"/>
            <a:r>
              <a:rPr lang="en-US" altLang="zh-CN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HL7 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altLang="zh-CN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84</a:t>
            </a:r>
            <a:r>
              <a:rPr lang="zh-CN" altLang="en-US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种标准消息结构，消息分类得到广泛认可</a:t>
            </a:r>
            <a:endParaRPr lang="en-US" altLang="zh-CN" sz="1200" kern="100" dirty="0" smtClean="0">
              <a:latin typeface="Times New Roman" panose="02020603050405020304" pitchFamily="18" charset="0"/>
              <a:ea typeface="仿宋_GB2312"/>
              <a:cs typeface="Times New Roman" panose="02020603050405020304" pitchFamily="18" charset="0"/>
            </a:endParaRP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消息类型和事件类型唯一确定一种消息结构</a:t>
            </a:r>
            <a:endParaRPr lang="en-US" altLang="zh-CN" sz="1200" kern="100" dirty="0" smtClean="0">
              <a:latin typeface="Times New Roman" panose="02020603050405020304" pitchFamily="18" charset="0"/>
              <a:ea typeface="仿宋_GB231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     e.g. ADT^A02</a:t>
            </a:r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分类不够细：</a:t>
            </a:r>
            <a:endParaRPr lang="en-US" altLang="zh-CN" sz="1200" kern="100" dirty="0" smtClean="0">
              <a:latin typeface="Times New Roman" panose="02020603050405020304" pitchFamily="18" charset="0"/>
              <a:ea typeface="仿宋_GB2312"/>
              <a:cs typeface="Times New Roman" panose="02020603050405020304" pitchFamily="18" charset="0"/>
            </a:endParaRPr>
          </a:p>
          <a:p>
            <a:pPr algn="l"/>
            <a:r>
              <a:rPr lang="zh-CN" altLang="en-US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如：</a:t>
            </a:r>
            <a:r>
              <a:rPr lang="en-US" altLang="zh-CN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ADT^A02</a:t>
            </a:r>
            <a:r>
              <a:rPr lang="zh-CN" altLang="en-US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，</a:t>
            </a:r>
            <a:r>
              <a:rPr lang="zh-CN" altLang="zh-CN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同科室的病人转入到同科室其他病区</a:t>
            </a:r>
            <a:r>
              <a:rPr lang="en-US" altLang="zh-CN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 VS </a:t>
            </a:r>
            <a:r>
              <a:rPr lang="zh-CN" altLang="zh-CN" sz="12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其他科室的病人转入到病区</a:t>
            </a:r>
            <a:endParaRPr lang="en-US" altLang="zh-CN" sz="1200" kern="100" dirty="0" smtClean="0">
              <a:latin typeface="Times New Roman" panose="02020603050405020304" pitchFamily="18" charset="0"/>
              <a:ea typeface="仿宋_GB2312"/>
              <a:cs typeface="Times New Roman" panose="02020603050405020304" pitchFamily="18" charset="0"/>
            </a:endParaRPr>
          </a:p>
          <a:p>
            <a:pPr algn="l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154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消息模型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17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主题内容相结合推送系统的结构图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65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消息模型的描述方法</a:t>
            </a:r>
            <a:endParaRPr lang="en-US" altLang="zh-CN" dirty="0" smtClean="0"/>
          </a:p>
          <a:p>
            <a:r>
              <a:rPr lang="zh-CN" altLang="en-US" dirty="0" smtClean="0"/>
              <a:t>第二个</a:t>
            </a:r>
            <a:r>
              <a:rPr lang="en-US" altLang="zh-CN" dirty="0" smtClean="0"/>
              <a:t>XML</a:t>
            </a:r>
            <a:r>
              <a:rPr lang="zh-CN" altLang="en-US" dirty="0" smtClean="0"/>
              <a:t>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055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订阅模型在系统中的角色</a:t>
            </a:r>
            <a:endParaRPr lang="en-US" altLang="zh-CN" dirty="0" smtClean="0"/>
          </a:p>
          <a:p>
            <a:r>
              <a:rPr lang="zh-CN" altLang="en-US" dirty="0" smtClean="0"/>
              <a:t>传统的订阅模型是怎样的 不适用之处</a:t>
            </a:r>
            <a:endParaRPr lang="en-US" altLang="zh-CN" dirty="0" smtClean="0"/>
          </a:p>
          <a:p>
            <a:r>
              <a:rPr lang="zh-CN" altLang="en-US" dirty="0" smtClean="0"/>
              <a:t>关注点的关系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653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主题内容相结合推送系统的结构图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275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订阅模型的描述方法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896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系统框架 概念图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系统由几部分组成 各个模块之间的关系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13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系统框架 概念图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系统由几部分组成 各个模块之间的关系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04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医疗信息过载问题严重，消息提醒是解决信息过载的有效方法。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214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系统框架 概念图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系统由几部分组成 各个模块之间的关系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012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系统框架 概念图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系统由几部分组成 各个模块之间的关系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46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四个界面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75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四个界面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928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四个界面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16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四个界面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37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系统框架 概念图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系统由几部分组成 各个模块之间的关系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36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各种队列的表达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37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系统框架 概念图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系统由几部分组成 各个模块之间的关系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701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各种队列的表达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77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案例分析     提醒过度，导致提醒疲劳</a:t>
            </a:r>
            <a:r>
              <a:rPr lang="en-US" altLang="zh-CN" dirty="0" smtClean="0"/>
              <a:t>(alert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fatigue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810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系统框架 概念图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每一种规则的表达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230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四个界面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23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评估方法介绍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964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无关消息降低</a:t>
            </a:r>
            <a:r>
              <a:rPr lang="zh-CN" altLang="en-US" baseline="0" dirty="0" smtClean="0"/>
              <a:t> 文字解释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53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无关消息降低</a:t>
            </a:r>
            <a:r>
              <a:rPr lang="zh-CN" altLang="en-US" baseline="0" dirty="0" smtClean="0"/>
              <a:t> 文字解释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75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无关消息降低</a:t>
            </a:r>
            <a:r>
              <a:rPr lang="zh-CN" altLang="en-US" baseline="0" dirty="0" smtClean="0"/>
              <a:t> 文字解释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042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无关消息降低</a:t>
            </a:r>
            <a:r>
              <a:rPr lang="zh-CN" altLang="en-US" baseline="0" dirty="0" smtClean="0"/>
              <a:t> 文字解释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031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4247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6914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展望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52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案例分析     提醒过度，导致提醒疲劳</a:t>
            </a:r>
            <a:r>
              <a:rPr lang="en-US" altLang="zh-CN" dirty="0" smtClean="0"/>
              <a:t>(alert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fatigue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090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展望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331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案例分析     提醒过度，导致提醒疲劳</a:t>
            </a:r>
            <a:r>
              <a:rPr lang="en-US" altLang="zh-CN" dirty="0" smtClean="0"/>
              <a:t>(alert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fatigue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医疗领域的特殊性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9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订阅模式不足之处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810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主题内容相结合推送系统的结构图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972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主题内容相结合推送系统的结构图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9119F-D7BF-40D3-A580-9A5AE0470B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1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9" name="Object 57"/>
          <p:cNvGraphicFramePr>
            <a:graphicFrameLocks noChangeAspect="1"/>
          </p:cNvGraphicFramePr>
          <p:nvPr/>
        </p:nvGraphicFramePr>
        <p:xfrm>
          <a:off x="0" y="0"/>
          <a:ext cx="91440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" name="Image" r:id="rId3" imgW="2438198" imgH="1657835" progId="Photoshop.Image.7">
                  <p:embed/>
                </p:oleObj>
              </mc:Choice>
              <mc:Fallback>
                <p:oleObj name="Image" r:id="rId3" imgW="2438198" imgH="1657835" progId="Photoshop.Image.7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343400"/>
            <a:ext cx="5181600" cy="12192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562600"/>
            <a:ext cx="5181600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smtClean="0"/>
          </a:p>
        </p:txBody>
      </p:sp>
      <p:sp>
        <p:nvSpPr>
          <p:cNvPr id="3107" name="AutoShape 35"/>
          <p:cNvSpPr>
            <a:spLocks noChangeArrowheads="1"/>
          </p:cNvSpPr>
          <p:nvPr/>
        </p:nvSpPr>
        <p:spPr bwMode="gray">
          <a:xfrm>
            <a:off x="6684963" y="3438525"/>
            <a:ext cx="2001837" cy="123825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8" name="AutoShape 36"/>
          <p:cNvSpPr>
            <a:spLocks noChangeArrowheads="1"/>
          </p:cNvSpPr>
          <p:nvPr/>
        </p:nvSpPr>
        <p:spPr bwMode="gray">
          <a:xfrm>
            <a:off x="4724400" y="2201863"/>
            <a:ext cx="2047875" cy="1260475"/>
          </a:xfrm>
          <a:prstGeom prst="diamond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AutoShape 34"/>
          <p:cNvSpPr>
            <a:spLocks noChangeArrowheads="1"/>
          </p:cNvSpPr>
          <p:nvPr/>
        </p:nvSpPr>
        <p:spPr bwMode="gray">
          <a:xfrm>
            <a:off x="5741988" y="1752600"/>
            <a:ext cx="1908175" cy="1263650"/>
          </a:xfrm>
          <a:prstGeom prst="diamond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3" name="Freeform 41"/>
          <p:cNvSpPr>
            <a:spLocks/>
          </p:cNvSpPr>
          <p:nvPr/>
        </p:nvSpPr>
        <p:spPr bwMode="gray">
          <a:xfrm>
            <a:off x="5749925" y="4537075"/>
            <a:ext cx="939800" cy="1635125"/>
          </a:xfrm>
          <a:custGeom>
            <a:avLst/>
            <a:gdLst>
              <a:gd name="T0" fmla="*/ 592 w 592"/>
              <a:gd name="T1" fmla="*/ 1030 h 1030"/>
              <a:gd name="T2" fmla="*/ 592 w 592"/>
              <a:gd name="T3" fmla="*/ 371 h 1030"/>
              <a:gd name="T4" fmla="*/ 1 w 592"/>
              <a:gd name="T5" fmla="*/ 0 h 1030"/>
              <a:gd name="T6" fmla="*/ 0 w 592"/>
              <a:gd name="T7" fmla="*/ 662 h 1030"/>
              <a:gd name="T8" fmla="*/ 592 w 592"/>
              <a:gd name="T9" fmla="*/ 103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2" h="1030">
                <a:moveTo>
                  <a:pt x="592" y="1030"/>
                </a:moveTo>
                <a:lnTo>
                  <a:pt x="592" y="371"/>
                </a:lnTo>
                <a:lnTo>
                  <a:pt x="1" y="0"/>
                </a:lnTo>
                <a:lnTo>
                  <a:pt x="0" y="662"/>
                </a:lnTo>
                <a:lnTo>
                  <a:pt x="592" y="103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556"/>
            <a:ext cx="792088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灯片编号占位符 5"/>
          <p:cNvSpPr txBox="1">
            <a:spLocks/>
          </p:cNvSpPr>
          <p:nvPr userDrawn="1"/>
        </p:nvSpPr>
        <p:spPr bwMode="gray">
          <a:xfrm>
            <a:off x="228600" y="64008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000000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A9119A04-27BF-4929-8AE0-4032082DC16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51" y="2813232"/>
            <a:ext cx="1064128" cy="173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94123">
            <a:off x="5765753" y="2341686"/>
            <a:ext cx="924936" cy="17802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9" y="4091842"/>
            <a:ext cx="1043052" cy="1708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E341D-D52D-475E-907F-26FC9437D0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98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457200"/>
            <a:ext cx="1905000" cy="57721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5562600" cy="57721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6302B2-FE23-4C56-87BD-CBB8E7C1CB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4583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70866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066800" y="1371600"/>
            <a:ext cx="7620000" cy="485775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28600" y="64008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70669794-E382-4D9E-9CF4-2C41022A68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444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119A04-27BF-4929-8AE0-4032082DC1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94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9A7C73-71CE-41B2-9730-90ABD33CF5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923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371600"/>
            <a:ext cx="3733800" cy="4857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371600"/>
            <a:ext cx="3733800" cy="4857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7B289-C594-4D22-AE9A-44FC6470F4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2407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421C5-15C4-4996-9AAD-2F5B558D13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63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B4E091-77C6-4975-836A-3014BB4FD6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706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5D2B8C-7607-47E3-AD28-3D3868343A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24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324BA5-EBD2-4B8D-912A-5C169D378BC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167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50915-7062-45F8-9ED7-DAB6AD5D6D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599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2" name="Object 58"/>
          <p:cNvGraphicFramePr>
            <a:graphicFrameLocks noChangeAspect="1"/>
          </p:cNvGraphicFramePr>
          <p:nvPr/>
        </p:nvGraphicFramePr>
        <p:xfrm>
          <a:off x="0" y="0"/>
          <a:ext cx="91440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" name="Image" r:id="rId15" imgW="2438198" imgH="1657835" progId="Photoshop.Image.7">
                  <p:embed/>
                </p:oleObj>
              </mc:Choice>
              <mc:Fallback>
                <p:oleObj name="Image" r:id="rId15" imgW="2438198" imgH="1657835" progId="Photoshop.Image.7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9" name="Rectangle 55"/>
          <p:cNvSpPr>
            <a:spLocks noChangeArrowheads="1"/>
          </p:cNvSpPr>
          <p:nvPr/>
        </p:nvSpPr>
        <p:spPr bwMode="white">
          <a:xfrm>
            <a:off x="5715000" y="6305550"/>
            <a:ext cx="3009900" cy="40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1066800" y="1371600"/>
            <a:ext cx="7620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228600" y="64008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rgbClr val="0000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fld id="{899E6A20-9703-443D-8E4F-C078A6FF68B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295400" y="457200"/>
            <a:ext cx="7086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grpSp>
        <p:nvGrpSpPr>
          <p:cNvPr id="1090" name="Group 66"/>
          <p:cNvGrpSpPr>
            <a:grpSpLocks/>
          </p:cNvGrpSpPr>
          <p:nvPr/>
        </p:nvGrpSpPr>
        <p:grpSpPr bwMode="auto">
          <a:xfrm>
            <a:off x="228600" y="228600"/>
            <a:ext cx="990600" cy="1219200"/>
            <a:chOff x="432" y="1152"/>
            <a:chExt cx="2496" cy="2784"/>
          </a:xfrm>
        </p:grpSpPr>
        <p:sp>
          <p:nvSpPr>
            <p:cNvPr id="1083" name="AutoShape 59"/>
            <p:cNvSpPr>
              <a:spLocks noChangeArrowheads="1"/>
            </p:cNvSpPr>
            <p:nvPr userDrawn="1"/>
          </p:nvSpPr>
          <p:spPr bwMode="gray">
            <a:xfrm>
              <a:off x="1667" y="2221"/>
              <a:ext cx="1261" cy="780"/>
            </a:xfrm>
            <a:prstGeom prst="diamond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4" name="AutoShape 60"/>
            <p:cNvSpPr>
              <a:spLocks noChangeArrowheads="1"/>
            </p:cNvSpPr>
            <p:nvPr userDrawn="1"/>
          </p:nvSpPr>
          <p:spPr bwMode="gray">
            <a:xfrm>
              <a:off x="432" y="1442"/>
              <a:ext cx="1290" cy="794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" name="AutoShape 61"/>
            <p:cNvSpPr>
              <a:spLocks noChangeArrowheads="1"/>
            </p:cNvSpPr>
            <p:nvPr userDrawn="1"/>
          </p:nvSpPr>
          <p:spPr bwMode="gray">
            <a:xfrm>
              <a:off x="1066" y="1152"/>
              <a:ext cx="1202" cy="796"/>
            </a:xfrm>
            <a:prstGeom prst="diamond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" name="Freeform 62"/>
            <p:cNvSpPr>
              <a:spLocks/>
            </p:cNvSpPr>
            <p:nvPr userDrawn="1"/>
          </p:nvSpPr>
          <p:spPr bwMode="gray">
            <a:xfrm>
              <a:off x="1668" y="2609"/>
              <a:ext cx="648" cy="1066"/>
            </a:xfrm>
            <a:custGeom>
              <a:avLst/>
              <a:gdLst>
                <a:gd name="T0" fmla="*/ 648 w 648"/>
                <a:gd name="T1" fmla="*/ 1066 h 1066"/>
                <a:gd name="T2" fmla="*/ 641 w 648"/>
                <a:gd name="T3" fmla="*/ 389 h 1066"/>
                <a:gd name="T4" fmla="*/ 0 w 648"/>
                <a:gd name="T5" fmla="*/ 0 h 1066"/>
                <a:gd name="T6" fmla="*/ 2 w 648"/>
                <a:gd name="T7" fmla="*/ 681 h 1066"/>
                <a:gd name="T8" fmla="*/ 648 w 648"/>
                <a:gd name="T9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066">
                  <a:moveTo>
                    <a:pt x="648" y="1066"/>
                  </a:moveTo>
                  <a:lnTo>
                    <a:pt x="641" y="389"/>
                  </a:lnTo>
                  <a:lnTo>
                    <a:pt x="0" y="0"/>
                  </a:lnTo>
                  <a:lnTo>
                    <a:pt x="2" y="681"/>
                  </a:lnTo>
                  <a:lnTo>
                    <a:pt x="648" y="10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7" name="Freeform 63"/>
            <p:cNvSpPr>
              <a:spLocks/>
            </p:cNvSpPr>
            <p:nvPr userDrawn="1"/>
          </p:nvSpPr>
          <p:spPr bwMode="gray">
            <a:xfrm>
              <a:off x="433" y="1831"/>
              <a:ext cx="647" cy="1092"/>
            </a:xfrm>
            <a:custGeom>
              <a:avLst/>
              <a:gdLst>
                <a:gd name="T0" fmla="*/ 626 w 626"/>
                <a:gd name="T1" fmla="*/ 991 h 991"/>
                <a:gd name="T2" fmla="*/ 626 w 626"/>
                <a:gd name="T3" fmla="*/ 362 h 991"/>
                <a:gd name="T4" fmla="*/ 0 w 626"/>
                <a:gd name="T5" fmla="*/ 0 h 991"/>
                <a:gd name="T6" fmla="*/ 2 w 626"/>
                <a:gd name="T7" fmla="*/ 617 h 991"/>
                <a:gd name="T8" fmla="*/ 626 w 626"/>
                <a:gd name="T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6" h="991">
                  <a:moveTo>
                    <a:pt x="626" y="991"/>
                  </a:moveTo>
                  <a:lnTo>
                    <a:pt x="626" y="362"/>
                  </a:lnTo>
                  <a:lnTo>
                    <a:pt x="0" y="0"/>
                  </a:lnTo>
                  <a:lnTo>
                    <a:pt x="2" y="617"/>
                  </a:lnTo>
                  <a:lnTo>
                    <a:pt x="626" y="99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" name="Freeform 64"/>
            <p:cNvSpPr>
              <a:spLocks/>
            </p:cNvSpPr>
            <p:nvPr userDrawn="1"/>
          </p:nvSpPr>
          <p:spPr bwMode="gray">
            <a:xfrm>
              <a:off x="1077" y="2896"/>
              <a:ext cx="593" cy="1040"/>
            </a:xfrm>
            <a:custGeom>
              <a:avLst/>
              <a:gdLst>
                <a:gd name="T0" fmla="*/ 582 w 582"/>
                <a:gd name="T1" fmla="*/ 944 h 944"/>
                <a:gd name="T2" fmla="*/ 582 w 582"/>
                <a:gd name="T3" fmla="*/ 346 h 944"/>
                <a:gd name="T4" fmla="*/ 0 w 582"/>
                <a:gd name="T5" fmla="*/ 0 h 944"/>
                <a:gd name="T6" fmla="*/ 1 w 582"/>
                <a:gd name="T7" fmla="*/ 610 h 944"/>
                <a:gd name="T8" fmla="*/ 582 w 582"/>
                <a:gd name="T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944">
                  <a:moveTo>
                    <a:pt x="582" y="944"/>
                  </a:moveTo>
                  <a:lnTo>
                    <a:pt x="582" y="346"/>
                  </a:lnTo>
                  <a:lnTo>
                    <a:pt x="0" y="0"/>
                  </a:lnTo>
                  <a:lnTo>
                    <a:pt x="1" y="610"/>
                  </a:lnTo>
                  <a:lnTo>
                    <a:pt x="582" y="9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9" name="Freeform 65"/>
            <p:cNvSpPr>
              <a:spLocks/>
            </p:cNvSpPr>
            <p:nvPr userDrawn="1"/>
          </p:nvSpPr>
          <p:spPr bwMode="gray">
            <a:xfrm>
              <a:off x="1074" y="1547"/>
              <a:ext cx="596" cy="1075"/>
            </a:xfrm>
            <a:custGeom>
              <a:avLst/>
              <a:gdLst>
                <a:gd name="T0" fmla="*/ 576 w 576"/>
                <a:gd name="T1" fmla="*/ 976 h 976"/>
                <a:gd name="T2" fmla="*/ 574 w 576"/>
                <a:gd name="T3" fmla="*/ 350 h 976"/>
                <a:gd name="T4" fmla="*/ 0 w 576"/>
                <a:gd name="T5" fmla="*/ 0 h 976"/>
                <a:gd name="T6" fmla="*/ 0 w 576"/>
                <a:gd name="T7" fmla="*/ 625 h 976"/>
                <a:gd name="T8" fmla="*/ 576 w 576"/>
                <a:gd name="T9" fmla="*/ 976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976">
                  <a:moveTo>
                    <a:pt x="576" y="976"/>
                  </a:moveTo>
                  <a:lnTo>
                    <a:pt x="574" y="350"/>
                  </a:lnTo>
                  <a:lnTo>
                    <a:pt x="0" y="0"/>
                  </a:lnTo>
                  <a:lnTo>
                    <a:pt x="0" y="625"/>
                  </a:lnTo>
                  <a:lnTo>
                    <a:pt x="576" y="9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940" y="6354686"/>
            <a:ext cx="415860" cy="41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package" Target="../embeddings/Microsoft_Visio___2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3.vsdx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__5.vsdx"/><Relationship Id="rId5" Type="http://schemas.openxmlformats.org/officeDocument/2006/relationships/image" Target="../media/image59.emf"/><Relationship Id="rId4" Type="http://schemas.openxmlformats.org/officeDocument/2006/relationships/package" Target="../embeddings/Microsoft_Visio___4.vsd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基于发布订阅模式的医疗消息推送系统</a:t>
            </a:r>
            <a:endParaRPr lang="en-US" altLang="zh-CN" sz="6000" dirty="0">
              <a:ea typeface="宋体" panose="02010600030101010101" pitchFamily="2" charset="-122"/>
            </a:endParaRPr>
          </a:p>
        </p:txBody>
      </p:sp>
      <p:grpSp>
        <p:nvGrpSpPr>
          <p:cNvPr id="100379" name="Group 27"/>
          <p:cNvGrpSpPr>
            <a:grpSpLocks/>
          </p:cNvGrpSpPr>
          <p:nvPr/>
        </p:nvGrpSpPr>
        <p:grpSpPr bwMode="auto">
          <a:xfrm>
            <a:off x="685800" y="2852936"/>
            <a:ext cx="3429000" cy="1190625"/>
            <a:chOff x="432" y="2034"/>
            <a:chExt cx="2160" cy="750"/>
          </a:xfrm>
        </p:grpSpPr>
        <p:sp>
          <p:nvSpPr>
            <p:cNvPr id="100375" name="Freeform 23"/>
            <p:cNvSpPr>
              <a:spLocks/>
            </p:cNvSpPr>
            <p:nvPr/>
          </p:nvSpPr>
          <p:spPr bwMode="gray">
            <a:xfrm rot="-409519">
              <a:off x="452" y="2473"/>
              <a:ext cx="1618" cy="309"/>
            </a:xfrm>
            <a:custGeom>
              <a:avLst/>
              <a:gdLst>
                <a:gd name="T0" fmla="*/ 3 w 3214"/>
                <a:gd name="T1" fmla="*/ 145 h 205"/>
                <a:gd name="T2" fmla="*/ 987 w 3214"/>
                <a:gd name="T3" fmla="*/ 16 h 205"/>
                <a:gd name="T4" fmla="*/ 2232 w 3214"/>
                <a:gd name="T5" fmla="*/ 168 h 205"/>
                <a:gd name="T6" fmla="*/ 3211 w 3214"/>
                <a:gd name="T7" fmla="*/ 130 h 205"/>
                <a:gd name="T8" fmla="*/ 2251 w 3214"/>
                <a:gd name="T9" fmla="*/ 194 h 205"/>
                <a:gd name="T10" fmla="*/ 987 w 3214"/>
                <a:gd name="T11" fmla="*/ 62 h 205"/>
                <a:gd name="T12" fmla="*/ 3 w 3214"/>
                <a:gd name="T13" fmla="*/ 1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4" h="205">
                  <a:moveTo>
                    <a:pt x="3" y="145"/>
                  </a:moveTo>
                  <a:cubicBezTo>
                    <a:pt x="0" y="144"/>
                    <a:pt x="557" y="0"/>
                    <a:pt x="987" y="16"/>
                  </a:cubicBezTo>
                  <a:cubicBezTo>
                    <a:pt x="1417" y="33"/>
                    <a:pt x="1861" y="149"/>
                    <a:pt x="2232" y="168"/>
                  </a:cubicBezTo>
                  <a:cubicBezTo>
                    <a:pt x="2603" y="187"/>
                    <a:pt x="3208" y="126"/>
                    <a:pt x="3211" y="130"/>
                  </a:cubicBezTo>
                  <a:cubicBezTo>
                    <a:pt x="3214" y="134"/>
                    <a:pt x="2622" y="205"/>
                    <a:pt x="2251" y="194"/>
                  </a:cubicBezTo>
                  <a:cubicBezTo>
                    <a:pt x="1880" y="183"/>
                    <a:pt x="1362" y="70"/>
                    <a:pt x="987" y="62"/>
                  </a:cubicBezTo>
                  <a:cubicBezTo>
                    <a:pt x="384" y="54"/>
                    <a:pt x="168" y="144"/>
                    <a:pt x="3" y="14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78" name="Freeform 26"/>
            <p:cNvSpPr>
              <a:spLocks/>
            </p:cNvSpPr>
            <p:nvPr/>
          </p:nvSpPr>
          <p:spPr bwMode="gray">
            <a:xfrm>
              <a:off x="432" y="2034"/>
              <a:ext cx="2160" cy="750"/>
            </a:xfrm>
            <a:custGeom>
              <a:avLst/>
              <a:gdLst>
                <a:gd name="T0" fmla="*/ 3 w 1731"/>
                <a:gd name="T1" fmla="*/ 565 h 565"/>
                <a:gd name="T2" fmla="*/ 460 w 1731"/>
                <a:gd name="T3" fmla="*/ 237 h 565"/>
                <a:gd name="T4" fmla="*/ 1104 w 1731"/>
                <a:gd name="T5" fmla="*/ 305 h 565"/>
                <a:gd name="T6" fmla="*/ 1731 w 1731"/>
                <a:gd name="T7" fmla="*/ 6 h 565"/>
                <a:gd name="T8" fmla="*/ 1124 w 1731"/>
                <a:gd name="T9" fmla="*/ 344 h 565"/>
                <a:gd name="T10" fmla="*/ 456 w 1731"/>
                <a:gd name="T11" fmla="*/ 313 h 565"/>
                <a:gd name="T12" fmla="*/ 3 w 1731"/>
                <a:gd name="T13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1" h="565">
                  <a:moveTo>
                    <a:pt x="3" y="565"/>
                  </a:moveTo>
                  <a:cubicBezTo>
                    <a:pt x="0" y="563"/>
                    <a:pt x="215" y="289"/>
                    <a:pt x="460" y="237"/>
                  </a:cubicBezTo>
                  <a:cubicBezTo>
                    <a:pt x="704" y="187"/>
                    <a:pt x="892" y="343"/>
                    <a:pt x="1104" y="305"/>
                  </a:cubicBezTo>
                  <a:cubicBezTo>
                    <a:pt x="1316" y="267"/>
                    <a:pt x="1728" y="0"/>
                    <a:pt x="1731" y="6"/>
                  </a:cubicBezTo>
                  <a:cubicBezTo>
                    <a:pt x="1654" y="53"/>
                    <a:pt x="1362" y="291"/>
                    <a:pt x="1124" y="344"/>
                  </a:cubicBezTo>
                  <a:cubicBezTo>
                    <a:pt x="886" y="397"/>
                    <a:pt x="650" y="265"/>
                    <a:pt x="456" y="313"/>
                  </a:cubicBezTo>
                  <a:cubicBezTo>
                    <a:pt x="115" y="402"/>
                    <a:pt x="94" y="537"/>
                    <a:pt x="3" y="56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3372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副标题 2"/>
          <p:cNvSpPr txBox="1">
            <a:spLocks/>
          </p:cNvSpPr>
          <p:nvPr/>
        </p:nvSpPr>
        <p:spPr bwMode="gray">
          <a:xfrm>
            <a:off x="2995266" y="5739069"/>
            <a:ext cx="3160909" cy="9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答辩：成海霞</a:t>
            </a:r>
            <a:endParaRPr lang="en-US" altLang="zh-CN" dirty="0" smtClean="0"/>
          </a:p>
          <a:p>
            <a:r>
              <a:rPr lang="zh-CN" altLang="en-US" dirty="0" smtClean="0"/>
              <a:t>导师：段会龙教授 吕旭东教授</a:t>
            </a:r>
            <a:endParaRPr lang="en-US" altLang="zh-CN" dirty="0" smtClean="0"/>
          </a:p>
          <a:p>
            <a:r>
              <a:rPr lang="zh-CN" altLang="en-US" dirty="0" smtClean="0"/>
              <a:t>专业：生物医学工程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面向医疗消息的发布订阅模式的研究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发布订阅</a:t>
            </a:r>
            <a:r>
              <a:rPr lang="zh-CN" altLang="en-US" dirty="0"/>
              <a:t>机制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用户消息需求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002586" y="4993808"/>
            <a:ext cx="2016224" cy="905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主题内容相结合描述用户的消息需求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03648" y="1862401"/>
            <a:ext cx="6668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en-US" dirty="0" smtClean="0"/>
              <a:t>事件</a:t>
            </a:r>
            <a:r>
              <a:rPr lang="zh-CN" altLang="en-US" dirty="0"/>
              <a:t>、订阅模型分类：基于渠道、基于主题、基于内容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547486"/>
              </p:ext>
            </p:extLst>
          </p:nvPr>
        </p:nvGraphicFramePr>
        <p:xfrm>
          <a:off x="1403648" y="2371135"/>
          <a:ext cx="6089728" cy="14401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41256"/>
                <a:gridCol w="2319554"/>
                <a:gridCol w="1928918"/>
              </a:tblGrid>
              <a:tr h="38087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系统分类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表达能力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系统负担</a:t>
                      </a:r>
                    </a:p>
                  </a:txBody>
                  <a:tcPr marL="68580" marR="68580" marT="0" marB="0"/>
                </a:tc>
              </a:tr>
              <a:tr h="353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基于渠道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弱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小</a:t>
                      </a:r>
                    </a:p>
                  </a:txBody>
                  <a:tcPr marL="68580" marR="68580" marT="0" marB="0"/>
                </a:tc>
              </a:tr>
              <a:tr h="353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基于主题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中，按主题划分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</a:p>
                  </a:txBody>
                  <a:tcPr marL="68580" marR="68580" marT="0" marB="0"/>
                </a:tc>
              </a:tr>
              <a:tr h="353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基于内容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强，非常灵活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大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879428" y="4850149"/>
            <a:ext cx="1717380" cy="1193220"/>
            <a:chOff x="3678237" y="4908245"/>
            <a:chExt cx="1717380" cy="1193220"/>
          </a:xfrm>
        </p:grpSpPr>
        <p:sp>
          <p:nvSpPr>
            <p:cNvPr id="26" name="右箭头 25"/>
            <p:cNvSpPr/>
            <p:nvPr/>
          </p:nvSpPr>
          <p:spPr bwMode="auto">
            <a:xfrm>
              <a:off x="3806834" y="5277997"/>
              <a:ext cx="1588783" cy="37717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78237" y="490824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关注消息主题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697700" y="573213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用户需求细致</a:t>
              </a:r>
              <a:endParaRPr lang="zh-CN" altLang="en-US" dirty="0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10</a:t>
            </a:fld>
            <a:endParaRPr lang="en-US" altLang="zh-CN"/>
          </a:p>
        </p:txBody>
      </p:sp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123505323"/>
              </p:ext>
            </p:extLst>
          </p:nvPr>
        </p:nvGraphicFramePr>
        <p:xfrm>
          <a:off x="942616" y="4535907"/>
          <a:ext cx="2753386" cy="1745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35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面向医疗消息的发布订阅模式的研究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1" y="1844824"/>
            <a:ext cx="2234752" cy="1344576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26207" y="2060848"/>
            <a:ext cx="2234752" cy="13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15616" y="2276872"/>
            <a:ext cx="2234752" cy="13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0" y="4146248"/>
            <a:ext cx="1002882" cy="10028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5" y="4146248"/>
            <a:ext cx="1002882" cy="10028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88" y="4293096"/>
            <a:ext cx="1394678" cy="139467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96" y="3048074"/>
            <a:ext cx="2490732" cy="1656626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5042673" y="2060848"/>
            <a:ext cx="907780" cy="835112"/>
            <a:chOff x="5220072" y="1945816"/>
            <a:chExt cx="907780" cy="83511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4" name="矩形 53"/>
            <p:cNvSpPr/>
            <p:nvPr/>
          </p:nvSpPr>
          <p:spPr bwMode="auto">
            <a:xfrm>
              <a:off x="5220072" y="2379320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5220072" y="1945816"/>
              <a:ext cx="907780" cy="835112"/>
              <a:chOff x="5220072" y="1945816"/>
              <a:chExt cx="907780" cy="835112"/>
            </a:xfrm>
            <a:grpFill/>
          </p:grpSpPr>
          <p:sp>
            <p:nvSpPr>
              <p:cNvPr id="53" name="矩形 52"/>
              <p:cNvSpPr/>
              <p:nvPr/>
            </p:nvSpPr>
            <p:spPr bwMode="auto">
              <a:xfrm>
                <a:off x="5220072" y="2162568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5220072" y="2564904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 bwMode="auto">
              <a:xfrm>
                <a:off x="5220072" y="1945816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976007" y="5320534"/>
            <a:ext cx="858067" cy="907780"/>
            <a:chOff x="6181205" y="5377158"/>
            <a:chExt cx="858067" cy="90778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7" name="矩形 56"/>
            <p:cNvSpPr/>
            <p:nvPr/>
          </p:nvSpPr>
          <p:spPr bwMode="auto">
            <a:xfrm rot="5400000">
              <a:off x="6261346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 rot="5400000">
              <a:off x="6051351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 rot="5400000">
              <a:off x="5835327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 rot="5400000">
              <a:off x="6477370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68" name="直接箭头连接符 67"/>
          <p:cNvCxnSpPr/>
          <p:nvPr/>
        </p:nvCxnSpPr>
        <p:spPr bwMode="auto">
          <a:xfrm flipV="1">
            <a:off x="2705297" y="4177400"/>
            <a:ext cx="2285803" cy="4037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箭头连接符 70"/>
          <p:cNvCxnSpPr/>
          <p:nvPr/>
        </p:nvCxnSpPr>
        <p:spPr bwMode="auto">
          <a:xfrm flipV="1">
            <a:off x="2743635" y="4293096"/>
            <a:ext cx="2247465" cy="711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72"/>
          <p:cNvCxnSpPr/>
          <p:nvPr/>
        </p:nvCxnSpPr>
        <p:spPr bwMode="auto">
          <a:xfrm flipV="1">
            <a:off x="2590015" y="4379264"/>
            <a:ext cx="2481630" cy="11379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上弧形箭头 81"/>
          <p:cNvSpPr/>
          <p:nvPr/>
        </p:nvSpPr>
        <p:spPr bwMode="auto">
          <a:xfrm rot="20314251">
            <a:off x="3493306" y="2426378"/>
            <a:ext cx="1343880" cy="318758"/>
          </a:xfrm>
          <a:prstGeom prst="curvedDownArrow">
            <a:avLst>
              <a:gd name="adj1" fmla="val 31802"/>
              <a:gd name="adj2" fmla="val 86345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右弧形箭头 82"/>
          <p:cNvSpPr/>
          <p:nvPr/>
        </p:nvSpPr>
        <p:spPr bwMode="auto">
          <a:xfrm>
            <a:off x="7396098" y="4808158"/>
            <a:ext cx="269032" cy="568002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右弧形箭头 83"/>
          <p:cNvSpPr/>
          <p:nvPr/>
        </p:nvSpPr>
        <p:spPr bwMode="auto">
          <a:xfrm rot="5701582">
            <a:off x="3885149" y="4547033"/>
            <a:ext cx="400340" cy="3037363"/>
          </a:xfrm>
          <a:prstGeom prst="curvedLeftArrow">
            <a:avLst>
              <a:gd name="adj1" fmla="val 48602"/>
              <a:gd name="adj2" fmla="val 107704"/>
              <a:gd name="adj3" fmla="val 6144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611247" y="156559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发布消息</a:t>
            </a:r>
            <a:endParaRPr lang="zh-CN" altLang="en-US" dirty="0"/>
          </a:p>
        </p:txBody>
      </p:sp>
      <p:sp>
        <p:nvSpPr>
          <p:cNvPr id="87" name="右弧形箭头 86"/>
          <p:cNvSpPr/>
          <p:nvPr/>
        </p:nvSpPr>
        <p:spPr bwMode="auto">
          <a:xfrm>
            <a:off x="7027642" y="2480072"/>
            <a:ext cx="269032" cy="568002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6" y="2241539"/>
            <a:ext cx="629802" cy="629802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34" y="5925535"/>
            <a:ext cx="629802" cy="629802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3861831" y="54637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推送消息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 rot="21032465">
            <a:off x="3090316" y="399273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订阅消息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5840352" y="3719534"/>
            <a:ext cx="182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匹配</a:t>
            </a:r>
            <a:r>
              <a:rPr lang="zh-CN" altLang="en-US" dirty="0" smtClean="0"/>
              <a:t>订阅者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950453" y="200268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消息队列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828045" y="587460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消息队列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31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面向医疗消息的发布订阅模式的研究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1" y="1844824"/>
            <a:ext cx="2234752" cy="1344576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26207" y="2060848"/>
            <a:ext cx="2234752" cy="13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15616" y="2276872"/>
            <a:ext cx="2234752" cy="13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0" y="4146248"/>
            <a:ext cx="1002882" cy="10028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5" y="4146248"/>
            <a:ext cx="1002882" cy="10028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88" y="4293096"/>
            <a:ext cx="1394678" cy="139467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96" y="3048074"/>
            <a:ext cx="2490732" cy="1656626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5042673" y="2060848"/>
            <a:ext cx="907780" cy="835112"/>
            <a:chOff x="5220072" y="1945816"/>
            <a:chExt cx="907780" cy="83511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4" name="矩形 53"/>
            <p:cNvSpPr/>
            <p:nvPr/>
          </p:nvSpPr>
          <p:spPr bwMode="auto">
            <a:xfrm>
              <a:off x="5220072" y="2379320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5220072" y="1945816"/>
              <a:ext cx="907780" cy="835112"/>
              <a:chOff x="5220072" y="1945816"/>
              <a:chExt cx="907780" cy="835112"/>
            </a:xfrm>
            <a:grpFill/>
          </p:grpSpPr>
          <p:sp>
            <p:nvSpPr>
              <p:cNvPr id="53" name="矩形 52"/>
              <p:cNvSpPr/>
              <p:nvPr/>
            </p:nvSpPr>
            <p:spPr bwMode="auto">
              <a:xfrm>
                <a:off x="5220072" y="2162568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5220072" y="2564904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 bwMode="auto">
              <a:xfrm>
                <a:off x="5220072" y="1945816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976007" y="5320534"/>
            <a:ext cx="858067" cy="907780"/>
            <a:chOff x="6181205" y="5377158"/>
            <a:chExt cx="858067" cy="90778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7" name="矩形 56"/>
            <p:cNvSpPr/>
            <p:nvPr/>
          </p:nvSpPr>
          <p:spPr bwMode="auto">
            <a:xfrm rot="5400000">
              <a:off x="6261346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 rot="5400000">
              <a:off x="6051351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 rot="5400000">
              <a:off x="5835327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 rot="5400000">
              <a:off x="6477370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68" name="直接箭头连接符 67"/>
          <p:cNvCxnSpPr/>
          <p:nvPr/>
        </p:nvCxnSpPr>
        <p:spPr bwMode="auto">
          <a:xfrm flipV="1">
            <a:off x="2705297" y="4177400"/>
            <a:ext cx="2285803" cy="4037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箭头连接符 70"/>
          <p:cNvCxnSpPr/>
          <p:nvPr/>
        </p:nvCxnSpPr>
        <p:spPr bwMode="auto">
          <a:xfrm flipV="1">
            <a:off x="2743635" y="4293096"/>
            <a:ext cx="2247465" cy="711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72"/>
          <p:cNvCxnSpPr/>
          <p:nvPr/>
        </p:nvCxnSpPr>
        <p:spPr bwMode="auto">
          <a:xfrm flipV="1">
            <a:off x="2590015" y="4379264"/>
            <a:ext cx="2481630" cy="11379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上弧形箭头 81"/>
          <p:cNvSpPr/>
          <p:nvPr/>
        </p:nvSpPr>
        <p:spPr bwMode="auto">
          <a:xfrm rot="20314251">
            <a:off x="3493306" y="2426378"/>
            <a:ext cx="1343880" cy="318758"/>
          </a:xfrm>
          <a:prstGeom prst="curvedDownArrow">
            <a:avLst>
              <a:gd name="adj1" fmla="val 31802"/>
              <a:gd name="adj2" fmla="val 86345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右弧形箭头 82"/>
          <p:cNvSpPr/>
          <p:nvPr/>
        </p:nvSpPr>
        <p:spPr bwMode="auto">
          <a:xfrm>
            <a:off x="7396098" y="4808158"/>
            <a:ext cx="269032" cy="568002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右弧形箭头 83"/>
          <p:cNvSpPr/>
          <p:nvPr/>
        </p:nvSpPr>
        <p:spPr bwMode="auto">
          <a:xfrm rot="5701582">
            <a:off x="3885149" y="4547033"/>
            <a:ext cx="400340" cy="3037363"/>
          </a:xfrm>
          <a:prstGeom prst="curvedLeftArrow">
            <a:avLst>
              <a:gd name="adj1" fmla="val 48602"/>
              <a:gd name="adj2" fmla="val 107704"/>
              <a:gd name="adj3" fmla="val 6144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611247" y="156559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发布消息</a:t>
            </a:r>
            <a:endParaRPr lang="zh-CN" altLang="en-US" dirty="0"/>
          </a:p>
        </p:txBody>
      </p:sp>
      <p:sp>
        <p:nvSpPr>
          <p:cNvPr id="87" name="右弧形箭头 86"/>
          <p:cNvSpPr/>
          <p:nvPr/>
        </p:nvSpPr>
        <p:spPr bwMode="auto">
          <a:xfrm>
            <a:off x="7027642" y="2480072"/>
            <a:ext cx="269032" cy="568002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6" y="2241539"/>
            <a:ext cx="629802" cy="629802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34" y="5925535"/>
            <a:ext cx="629802" cy="629802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3861831" y="54637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推送消息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 rot="21032465">
            <a:off x="3090316" y="399273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订阅消息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5840352" y="3719534"/>
            <a:ext cx="182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匹配</a:t>
            </a:r>
            <a:r>
              <a:rPr lang="zh-CN" altLang="en-US" dirty="0" smtClean="0"/>
              <a:t>订阅者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950453" y="200268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消息队列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828045" y="587460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消息队列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714005" y="1565596"/>
            <a:ext cx="4328668" cy="2153937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5383" y="2363804"/>
            <a:ext cx="16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建立消息模型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19787" y="3938530"/>
            <a:ext cx="4328668" cy="2153937"/>
          </a:xfrm>
          <a:prstGeom prst="rect">
            <a:avLst/>
          </a:prstGeom>
          <a:solidFill>
            <a:schemeClr val="accent1"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56315" y="4830832"/>
            <a:ext cx="16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建立订阅模型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313548" y="1553855"/>
            <a:ext cx="2622494" cy="4538612"/>
          </a:xfrm>
          <a:prstGeom prst="rect">
            <a:avLst/>
          </a:prstGeom>
          <a:solidFill>
            <a:schemeClr val="accent1"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712154" y="3627147"/>
            <a:ext cx="16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设计匹配方法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4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 bwMode="auto">
          <a:xfrm>
            <a:off x="4683797" y="5026959"/>
            <a:ext cx="3698203" cy="108012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5115156" y="2263724"/>
            <a:ext cx="2520280" cy="23174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消息模型</a:t>
            </a:r>
            <a:r>
              <a:rPr lang="zh-CN" altLang="zh-CN" dirty="0" smtClean="0"/>
              <a:t>决定消息</a:t>
            </a:r>
            <a:r>
              <a:rPr lang="zh-CN" altLang="en-US" dirty="0" smtClean="0"/>
              <a:t>发布</a:t>
            </a:r>
            <a:r>
              <a:rPr lang="zh-CN" altLang="zh-CN" dirty="0" smtClean="0"/>
              <a:t>的</a:t>
            </a:r>
            <a:r>
              <a:rPr lang="zh-CN" altLang="zh-CN" dirty="0"/>
              <a:t>语法和语义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185021" y="2191716"/>
            <a:ext cx="2961304" cy="4248762"/>
            <a:chOff x="1525765" y="2191428"/>
            <a:chExt cx="2961304" cy="3883819"/>
          </a:xfrm>
        </p:grpSpPr>
        <p:sp>
          <p:nvSpPr>
            <p:cNvPr id="16" name="圆角矩形 15"/>
            <p:cNvSpPr/>
            <p:nvPr/>
          </p:nvSpPr>
          <p:spPr bwMode="auto">
            <a:xfrm>
              <a:off x="1525765" y="2191428"/>
              <a:ext cx="2961304" cy="3847548"/>
            </a:xfrm>
            <a:prstGeom prst="roundRect">
              <a:avLst>
                <a:gd name="adj" fmla="val 9269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67473" y="2614760"/>
              <a:ext cx="2738487" cy="3460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zh-CN" sz="1600" kern="1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能以主题的形式</a:t>
              </a:r>
              <a:r>
                <a:rPr lang="zh-CN" altLang="zh-CN" sz="1600" kern="100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呈现</a:t>
              </a:r>
              <a:r>
                <a:rPr lang="zh-CN" altLang="en-US" sz="1600" kern="100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；</a:t>
              </a:r>
              <a:endParaRPr lang="zh-CN" altLang="zh-CN" sz="1600" kern="100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zh-CN" sz="1600" kern="100" dirty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能体现消息的</a:t>
              </a:r>
              <a:r>
                <a:rPr lang="zh-CN" altLang="zh-CN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来源</a:t>
              </a:r>
              <a:r>
                <a:rPr lang="zh-CN" altLang="en-US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；</a:t>
              </a:r>
              <a:endParaRPr lang="en-US" altLang="zh-CN" sz="16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zh-CN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能</a:t>
              </a:r>
              <a:r>
                <a:rPr lang="zh-CN" altLang="zh-CN" sz="1600" kern="100" dirty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体现消息提醒的具体</a:t>
              </a:r>
              <a:r>
                <a:rPr lang="zh-CN" altLang="zh-CN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内容</a:t>
              </a:r>
              <a:r>
                <a:rPr lang="zh-CN" altLang="en-US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；</a:t>
              </a:r>
              <a:endPara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zh-CN" sz="1600" kern="100" dirty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能体现消息的接收</a:t>
              </a:r>
              <a:r>
                <a:rPr lang="zh-CN" altLang="zh-CN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范围</a:t>
              </a:r>
              <a:r>
                <a:rPr lang="zh-CN" altLang="en-US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；</a:t>
              </a:r>
              <a:endPara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zh-CN" sz="1600" kern="100" dirty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能体现消息的紧急</a:t>
              </a:r>
              <a:r>
                <a:rPr lang="zh-CN" altLang="zh-CN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等级</a:t>
              </a:r>
              <a:r>
                <a:rPr lang="zh-CN" altLang="en-US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；</a:t>
              </a:r>
              <a:endParaRPr lang="en-US" altLang="zh-CN" sz="1600" kern="100" dirty="0" smtClean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zh-CN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能</a:t>
              </a:r>
              <a:r>
                <a:rPr lang="zh-CN" altLang="zh-CN" sz="1600" kern="100" dirty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体现病人的基本信息、就诊</a:t>
              </a:r>
              <a:r>
                <a:rPr lang="zh-CN" altLang="zh-CN" sz="1600" kern="100" dirty="0" smtClean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信息；</a:t>
              </a:r>
              <a:endParaRPr lang="zh-CN" altLang="zh-CN" sz="16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342900" lvl="0" indent="-342900" algn="just">
                <a:lnSpc>
                  <a:spcPct val="150000"/>
                </a:lnSpc>
                <a:spcAft>
                  <a:spcPts val="0"/>
                </a:spcAft>
                <a:buFont typeface="Wingdings" panose="05000000000000000000" pitchFamily="2" charset="2"/>
                <a:buChar char="Ø"/>
              </a:pPr>
              <a:r>
                <a:rPr lang="zh-CN" altLang="zh-CN" sz="1600" kern="100" dirty="0"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消息的描述方法易于交换和处理。</a:t>
              </a:r>
              <a:endPara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右箭头 7"/>
          <p:cNvSpPr/>
          <p:nvPr/>
        </p:nvSpPr>
        <p:spPr>
          <a:xfrm>
            <a:off x="4534678" y="3301738"/>
            <a:ext cx="311085" cy="254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554317" y="2986613"/>
            <a:ext cx="1647012" cy="626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主题模型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54317" y="3789040"/>
            <a:ext cx="1647012" cy="626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内容模型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346821" y="6400800"/>
            <a:ext cx="2133600" cy="244475"/>
          </a:xfrm>
        </p:spPr>
        <p:txBody>
          <a:bodyPr/>
          <a:lstStyle/>
          <a:p>
            <a:fld id="{A9119A04-27BF-4929-8AE0-4032082DC161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372749" y="2285493"/>
            <a:ext cx="243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建立消息模型的原则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829965" y="236972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消息模型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838700" y="5240288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一条消息只属于一个主题，主题下可以有多条内容不同的消息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2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消息主题模型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499644"/>
              </p:ext>
            </p:extLst>
          </p:nvPr>
        </p:nvGraphicFramePr>
        <p:xfrm>
          <a:off x="1082013" y="2318154"/>
          <a:ext cx="4434810" cy="3078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09" name="Visio" r:id="rId4" imgW="5581757" imgH="3876660" progId="Visio.Drawing.15">
                  <p:embed/>
                </p:oleObj>
              </mc:Choice>
              <mc:Fallback>
                <p:oleObj name="Visio" r:id="rId4" imgW="5581757" imgH="387666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013" y="2318154"/>
                        <a:ext cx="4434810" cy="30781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865" y="4447113"/>
            <a:ext cx="2695575" cy="154305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7" name="圆角矩形 6"/>
          <p:cNvSpPr/>
          <p:nvPr/>
        </p:nvSpPr>
        <p:spPr bwMode="auto">
          <a:xfrm>
            <a:off x="971600" y="2137592"/>
            <a:ext cx="7560840" cy="208349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53436" y="2994674"/>
            <a:ext cx="254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rgbClr val="FF0000"/>
                </a:solidFill>
              </a:rPr>
              <a:t>参考</a:t>
            </a:r>
            <a:r>
              <a:rPr lang="en-US" altLang="zh-CN" dirty="0" smtClean="0">
                <a:solidFill>
                  <a:srgbClr val="FF0000"/>
                </a:solidFill>
              </a:rPr>
              <a:t>HL7 </a:t>
            </a:r>
            <a:r>
              <a:rPr lang="zh-CN" altLang="en-US" dirty="0" smtClean="0">
                <a:solidFill>
                  <a:srgbClr val="FF0000"/>
                </a:solidFill>
              </a:rPr>
              <a:t>消息类型定义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969286" y="4367499"/>
            <a:ext cx="4889953" cy="188742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6118" y="5501671"/>
            <a:ext cx="4876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消息类型 </a:t>
            </a:r>
            <a:r>
              <a:rPr lang="en-US" altLang="zh-CN" dirty="0"/>
              <a:t>+ </a:t>
            </a:r>
            <a:r>
              <a:rPr lang="zh-CN" altLang="en-US" dirty="0"/>
              <a:t>事件类型 还</a:t>
            </a:r>
            <a:r>
              <a:rPr lang="zh-CN" altLang="en-US" dirty="0" smtClean="0"/>
              <a:t>不能细致描述</a:t>
            </a:r>
            <a:r>
              <a:rPr lang="zh-CN" altLang="en-US" dirty="0"/>
              <a:t>一个主题</a:t>
            </a:r>
            <a:endParaRPr lang="en-US" altLang="zh-CN" dirty="0"/>
          </a:p>
          <a:p>
            <a:pPr algn="l"/>
            <a:r>
              <a:rPr lang="zh-CN" altLang="en-US" dirty="0" smtClean="0"/>
              <a:t>添加</a:t>
            </a:r>
            <a:r>
              <a:rPr lang="zh-CN" altLang="en-US" b="1" dirty="0" smtClean="0"/>
              <a:t>主题描述</a:t>
            </a:r>
            <a:r>
              <a:rPr lang="zh-CN" altLang="en-US" dirty="0" smtClean="0"/>
              <a:t>细化消息</a:t>
            </a:r>
            <a:r>
              <a:rPr lang="zh-CN" altLang="en-US" dirty="0"/>
              <a:t>模型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201564" y="59967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消息主题的结构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8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消息模型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gray">
          <a:xfrm>
            <a:off x="467544" y="2420888"/>
            <a:ext cx="413817" cy="351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dirty="0" smtClean="0"/>
              <a:t>定义了</a:t>
            </a:r>
            <a:r>
              <a:rPr lang="en-US" altLang="zh-CN" dirty="0" smtClean="0"/>
              <a:t>52</a:t>
            </a:r>
            <a:r>
              <a:rPr lang="zh-CN" altLang="en-US" dirty="0" smtClean="0"/>
              <a:t>个消息主题，支持扩展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9294"/>
            <a:ext cx="5895975" cy="48863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894847"/>
            <a:ext cx="6477000" cy="490537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7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消息模型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1066800" y="1371600"/>
            <a:ext cx="7620000" cy="4857750"/>
          </a:xfrm>
        </p:spPr>
        <p:txBody>
          <a:bodyPr/>
          <a:lstStyle/>
          <a:p>
            <a:r>
              <a:rPr lang="zh-CN" altLang="en-US" dirty="0" smtClean="0"/>
              <a:t>消息</a:t>
            </a:r>
            <a:r>
              <a:rPr lang="zh-CN" altLang="en-US" dirty="0"/>
              <a:t>内容</a:t>
            </a:r>
            <a:r>
              <a:rPr lang="zh-CN" altLang="en-US" dirty="0" smtClean="0"/>
              <a:t>模型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05" y="3365804"/>
            <a:ext cx="2590800" cy="2428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48615" y="2575253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消息的描述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3" y="2270074"/>
            <a:ext cx="5103026" cy="375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4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面向医疗消息的发布订阅模式的研究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1" y="1844824"/>
            <a:ext cx="2234752" cy="1344576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26207" y="2060848"/>
            <a:ext cx="2234752" cy="13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15616" y="2276872"/>
            <a:ext cx="2234752" cy="13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0" y="4146248"/>
            <a:ext cx="1002882" cy="10028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5" y="4146248"/>
            <a:ext cx="1002882" cy="10028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88" y="4293096"/>
            <a:ext cx="1394678" cy="139467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96" y="3048074"/>
            <a:ext cx="2490732" cy="1656626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5042673" y="2060848"/>
            <a:ext cx="907780" cy="835112"/>
            <a:chOff x="5220072" y="1945816"/>
            <a:chExt cx="907780" cy="83511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4" name="矩形 53"/>
            <p:cNvSpPr/>
            <p:nvPr/>
          </p:nvSpPr>
          <p:spPr bwMode="auto">
            <a:xfrm>
              <a:off x="5220072" y="2379320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5220072" y="1945816"/>
              <a:ext cx="907780" cy="835112"/>
              <a:chOff x="5220072" y="1945816"/>
              <a:chExt cx="907780" cy="835112"/>
            </a:xfrm>
            <a:grpFill/>
          </p:grpSpPr>
          <p:sp>
            <p:nvSpPr>
              <p:cNvPr id="53" name="矩形 52"/>
              <p:cNvSpPr/>
              <p:nvPr/>
            </p:nvSpPr>
            <p:spPr bwMode="auto">
              <a:xfrm>
                <a:off x="5220072" y="2162568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5220072" y="2564904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 bwMode="auto">
              <a:xfrm>
                <a:off x="5220072" y="1945816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976007" y="5320534"/>
            <a:ext cx="858067" cy="907780"/>
            <a:chOff x="6181205" y="5377158"/>
            <a:chExt cx="858067" cy="90778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7" name="矩形 56"/>
            <p:cNvSpPr/>
            <p:nvPr/>
          </p:nvSpPr>
          <p:spPr bwMode="auto">
            <a:xfrm rot="5400000">
              <a:off x="6261346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 rot="5400000">
              <a:off x="6051351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 rot="5400000">
              <a:off x="5835327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 rot="5400000">
              <a:off x="6477370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68" name="直接箭头连接符 67"/>
          <p:cNvCxnSpPr/>
          <p:nvPr/>
        </p:nvCxnSpPr>
        <p:spPr bwMode="auto">
          <a:xfrm flipV="1">
            <a:off x="2705297" y="4177400"/>
            <a:ext cx="2285803" cy="4037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箭头连接符 70"/>
          <p:cNvCxnSpPr/>
          <p:nvPr/>
        </p:nvCxnSpPr>
        <p:spPr bwMode="auto">
          <a:xfrm flipV="1">
            <a:off x="2743635" y="4293096"/>
            <a:ext cx="2247465" cy="711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72"/>
          <p:cNvCxnSpPr/>
          <p:nvPr/>
        </p:nvCxnSpPr>
        <p:spPr bwMode="auto">
          <a:xfrm flipV="1">
            <a:off x="2590015" y="4379264"/>
            <a:ext cx="2481630" cy="11379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上弧形箭头 81"/>
          <p:cNvSpPr/>
          <p:nvPr/>
        </p:nvSpPr>
        <p:spPr bwMode="auto">
          <a:xfrm rot="20314251">
            <a:off x="3493306" y="2426378"/>
            <a:ext cx="1343880" cy="318758"/>
          </a:xfrm>
          <a:prstGeom prst="curvedDownArrow">
            <a:avLst>
              <a:gd name="adj1" fmla="val 31802"/>
              <a:gd name="adj2" fmla="val 86345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右弧形箭头 82"/>
          <p:cNvSpPr/>
          <p:nvPr/>
        </p:nvSpPr>
        <p:spPr bwMode="auto">
          <a:xfrm>
            <a:off x="7396098" y="4808158"/>
            <a:ext cx="269032" cy="568002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右弧形箭头 83"/>
          <p:cNvSpPr/>
          <p:nvPr/>
        </p:nvSpPr>
        <p:spPr bwMode="auto">
          <a:xfrm rot="5701582">
            <a:off x="3885149" y="4547033"/>
            <a:ext cx="400340" cy="3037363"/>
          </a:xfrm>
          <a:prstGeom prst="curvedLeftArrow">
            <a:avLst>
              <a:gd name="adj1" fmla="val 48602"/>
              <a:gd name="adj2" fmla="val 107704"/>
              <a:gd name="adj3" fmla="val 6144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611247" y="156559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发布消息</a:t>
            </a:r>
            <a:endParaRPr lang="zh-CN" altLang="en-US" dirty="0"/>
          </a:p>
        </p:txBody>
      </p:sp>
      <p:sp>
        <p:nvSpPr>
          <p:cNvPr id="87" name="右弧形箭头 86"/>
          <p:cNvSpPr/>
          <p:nvPr/>
        </p:nvSpPr>
        <p:spPr bwMode="auto">
          <a:xfrm>
            <a:off x="7027642" y="2480072"/>
            <a:ext cx="269032" cy="568002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6" y="2241539"/>
            <a:ext cx="629802" cy="629802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34" y="5925535"/>
            <a:ext cx="629802" cy="629802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3861831" y="54637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推送消息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 rot="21032465">
            <a:off x="3090316" y="399273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订阅消息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5840352" y="3719534"/>
            <a:ext cx="182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匹配</a:t>
            </a:r>
            <a:r>
              <a:rPr lang="zh-CN" altLang="en-US" dirty="0" smtClean="0"/>
              <a:t>订阅者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950453" y="200268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消息队列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828045" y="587460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消息队列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714005" y="1565596"/>
            <a:ext cx="4328668" cy="2153937"/>
          </a:xfrm>
          <a:prstGeom prst="rect">
            <a:avLst/>
          </a:prstGeom>
          <a:solidFill>
            <a:schemeClr val="accent1"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865383" y="2363804"/>
            <a:ext cx="16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建立消息模型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19787" y="3938530"/>
            <a:ext cx="4328668" cy="2153937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1856315" y="4830832"/>
            <a:ext cx="16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建立订阅模型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313548" y="1553855"/>
            <a:ext cx="2622494" cy="4538612"/>
          </a:xfrm>
          <a:prstGeom prst="rect">
            <a:avLst/>
          </a:prstGeom>
          <a:solidFill>
            <a:schemeClr val="accent1"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712154" y="3627147"/>
            <a:ext cx="16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设计匹配方法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订阅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866273" y="1511651"/>
            <a:ext cx="6194206" cy="25433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42555" y="1661189"/>
            <a:ext cx="2445363" cy="10675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14145" y="1829315"/>
            <a:ext cx="2102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用户角色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决定实际关注的消息主题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42555" y="2858105"/>
            <a:ext cx="2445363" cy="1067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14145" y="2953073"/>
            <a:ext cx="2102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细致分工，具体临床环境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决定用户更细致的消息需求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865942" y="4232583"/>
            <a:ext cx="6194206" cy="25433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869050" y="4627429"/>
            <a:ext cx="1930561" cy="2018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901575" y="4673136"/>
            <a:ext cx="18308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 smtClean="0"/>
              <a:t>提供四种订阅方法：</a:t>
            </a:r>
            <a:endParaRPr lang="en-US" altLang="zh-CN" sz="1200" dirty="0" smtClean="0"/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按主题订阅</a:t>
            </a:r>
            <a:endParaRPr lang="en-US" altLang="zh-CN" sz="1200" dirty="0" smtClean="0"/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按病</a:t>
            </a:r>
            <a:r>
              <a:rPr lang="zh-CN" altLang="en-US" sz="1200" dirty="0"/>
              <a:t>人内容订阅</a:t>
            </a:r>
            <a:endParaRPr lang="en-US" altLang="zh-CN" sz="1200" dirty="0"/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 smtClean="0"/>
              <a:t>按</a:t>
            </a:r>
            <a:r>
              <a:rPr lang="zh-CN" altLang="en-US" sz="1200" dirty="0"/>
              <a:t>消息发起者内容订阅</a:t>
            </a:r>
            <a:endParaRPr lang="en-US" altLang="zh-CN" sz="1200" dirty="0"/>
          </a:p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zh-CN" altLang="en-US" sz="1200" dirty="0"/>
              <a:t>按</a:t>
            </a:r>
            <a:r>
              <a:rPr lang="zh-CN" altLang="en-US" sz="1200" dirty="0" smtClean="0"/>
              <a:t>消息创建</a:t>
            </a:r>
            <a:r>
              <a:rPr lang="zh-CN" altLang="en-US" sz="1200" dirty="0"/>
              <a:t>时间内容</a:t>
            </a:r>
            <a:r>
              <a:rPr lang="zh-CN" altLang="en-US" sz="1200" dirty="0" smtClean="0"/>
              <a:t>订阅</a:t>
            </a:r>
            <a:endParaRPr lang="zh-CN" altLang="en-US" sz="1200" dirty="0"/>
          </a:p>
        </p:txBody>
      </p:sp>
      <p:sp>
        <p:nvSpPr>
          <p:cNvPr id="3" name="右弧形箭头 2"/>
          <p:cNvSpPr/>
          <p:nvPr/>
        </p:nvSpPr>
        <p:spPr bwMode="auto">
          <a:xfrm>
            <a:off x="7299115" y="3344158"/>
            <a:ext cx="576064" cy="141010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18</a:t>
            </a:fld>
            <a:endParaRPr lang="en-US" altLang="zh-CN"/>
          </a:p>
        </p:txBody>
      </p:sp>
      <p:grpSp>
        <p:nvGrpSpPr>
          <p:cNvPr id="42" name="组合 41"/>
          <p:cNvGrpSpPr/>
          <p:nvPr/>
        </p:nvGrpSpPr>
        <p:grpSpPr>
          <a:xfrm>
            <a:off x="4445977" y="1685623"/>
            <a:ext cx="1800200" cy="2071067"/>
            <a:chOff x="1273721" y="4358635"/>
            <a:chExt cx="2137608" cy="2323088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45267">
              <a:off x="1264591" y="5520377"/>
              <a:ext cx="1405319" cy="917373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88819">
              <a:off x="1995978" y="4602608"/>
              <a:ext cx="1405319" cy="917373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633025">
              <a:off x="1273721" y="4608245"/>
              <a:ext cx="1280055" cy="1007145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05120">
              <a:off x="2131274" y="5434039"/>
              <a:ext cx="1280055" cy="1007145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1692570" y="490230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主题</a:t>
              </a:r>
              <a:endParaRPr lang="zh-CN" altLang="en-US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505954" y="5694713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时间</a:t>
              </a:r>
            </a:p>
          </p:txBody>
        </p:sp>
        <p:sp>
          <p:nvSpPr>
            <p:cNvPr id="49" name="文本框 20"/>
            <p:cNvSpPr txBox="1"/>
            <p:nvPr/>
          </p:nvSpPr>
          <p:spPr>
            <a:xfrm>
              <a:off x="2549632" y="4728161"/>
              <a:ext cx="415499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病</a:t>
              </a:r>
              <a:endParaRPr lang="en-US" altLang="zh-CN" dirty="0" smtClean="0"/>
            </a:p>
            <a:p>
              <a:r>
                <a:rPr lang="zh-CN" altLang="en-US" dirty="0" smtClean="0"/>
                <a:t>人</a:t>
              </a:r>
              <a:endParaRPr lang="zh-CN" altLang="en-US" dirty="0"/>
            </a:p>
          </p:txBody>
        </p:sp>
        <p:sp>
          <p:nvSpPr>
            <p:cNvPr id="50" name="文本框 20"/>
            <p:cNvSpPr txBox="1"/>
            <p:nvPr/>
          </p:nvSpPr>
          <p:spPr>
            <a:xfrm>
              <a:off x="1692570" y="5480826"/>
              <a:ext cx="520753" cy="1118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发</a:t>
              </a:r>
              <a:endParaRPr lang="en-US" altLang="zh-CN" dirty="0"/>
            </a:p>
            <a:p>
              <a:r>
                <a:rPr lang="zh-CN" altLang="en-US" dirty="0"/>
                <a:t>起</a:t>
              </a:r>
              <a:endParaRPr lang="en-US" altLang="zh-CN" dirty="0"/>
            </a:p>
            <a:p>
              <a:r>
                <a:rPr lang="zh-CN" altLang="en-US" dirty="0"/>
                <a:t>者</a:t>
              </a:r>
              <a:endParaRPr lang="en-US" altLang="zh-CN" dirty="0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01357" y="4245945"/>
            <a:ext cx="847185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983542"/>
              </p:ext>
            </p:extLst>
          </p:nvPr>
        </p:nvGraphicFramePr>
        <p:xfrm>
          <a:off x="1119778" y="4425883"/>
          <a:ext cx="3662314" cy="226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5" name="Visio" r:id="rId8" imgW="5505579" imgH="3419550" progId="Visio.Drawing.15">
                  <p:embed/>
                </p:oleObj>
              </mc:Choice>
              <mc:Fallback>
                <p:oleObj name="Visio" r:id="rId8" imgW="5505579" imgH="34195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778" y="4425883"/>
                        <a:ext cx="3662314" cy="2267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82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订阅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42" name="内容占位符 2"/>
          <p:cNvSpPr>
            <a:spLocks noGrp="1"/>
          </p:cNvSpPr>
          <p:nvPr>
            <p:ph idx="1"/>
          </p:nvPr>
        </p:nvSpPr>
        <p:spPr>
          <a:xfrm>
            <a:off x="1066800" y="1371600"/>
            <a:ext cx="7620000" cy="4857750"/>
          </a:xfrm>
        </p:spPr>
        <p:txBody>
          <a:bodyPr/>
          <a:lstStyle/>
          <a:p>
            <a:r>
              <a:rPr lang="zh-CN" altLang="en-US" dirty="0"/>
              <a:t>描述方式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025439"/>
            <a:ext cx="2918114" cy="2098262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29252"/>
              </p:ext>
            </p:extLst>
          </p:nvPr>
        </p:nvGraphicFramePr>
        <p:xfrm>
          <a:off x="1295400" y="4717181"/>
          <a:ext cx="1701566" cy="151216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81486"/>
                <a:gridCol w="720080"/>
              </a:tblGrid>
              <a:tr h="3137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约束项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编码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9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病人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00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9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发起者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01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94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时间</a:t>
                      </a:r>
                      <a:endParaRPr lang="zh-CN" sz="16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10</a:t>
                      </a:r>
                      <a:endParaRPr lang="zh-CN" sz="16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563888" y="2259032"/>
            <a:ext cx="52392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&lt;?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xml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version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"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1.0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"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encoding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"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utf-16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"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?&gt;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&lt;!--</a:t>
            </a:r>
            <a:r>
              <a:rPr lang="en-US" altLang="zh-CN" sz="1400" kern="0" dirty="0">
                <a:solidFill>
                  <a:srgbClr val="008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User subscription description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--&gt;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&lt;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Subscriptions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&lt;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Subscription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 err="1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UserId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 err="1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userId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Department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department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Ward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ward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Code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code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&lt;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Topic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 err="1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TopicIndex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 err="1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topicIndex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/&gt;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&lt;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Patient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 err="1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PatientId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 err="1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patientId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Name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name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/&gt;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&lt;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Source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 err="1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SourceId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 err="1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sourceId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Name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name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/&gt;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&lt;</a:t>
            </a:r>
            <a:r>
              <a:rPr lang="en-US" altLang="zh-CN" sz="1400" kern="0" dirty="0" err="1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TimeRange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From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= 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time from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To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= 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time to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/&gt;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&lt;/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Subscription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&lt;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Subscription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 err="1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UserId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 err="1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userId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Department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department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Ward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ward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Code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code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  &lt;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Topic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 err="1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TopicIndex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 err="1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topicIndex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/&gt;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  &lt;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Patient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 err="1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PatientId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 err="1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patientId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Name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name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/&gt;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  &lt;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Source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 err="1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SourceId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 err="1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sourceId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Name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=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name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/&gt;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  &lt;</a:t>
            </a:r>
            <a:r>
              <a:rPr lang="en-US" altLang="zh-CN" sz="1400" kern="0" dirty="0" err="1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TimeRange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From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= 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from time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To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= 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to time </a:t>
            </a:r>
            <a:r>
              <a:rPr lang="en-US" altLang="zh-CN" sz="1400" kern="0" dirty="0"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'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/&gt;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    &lt;/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Subscription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&gt;</a:t>
            </a:r>
            <a:endParaRPr lang="zh-CN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&lt;/</a:t>
            </a:r>
            <a:r>
              <a:rPr lang="en-US" altLang="zh-CN" sz="1400" kern="0" dirty="0">
                <a:solidFill>
                  <a:srgbClr val="A31515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Subscriptions</a:t>
            </a:r>
            <a:r>
              <a:rPr lang="en-US" altLang="zh-CN" sz="1400" kern="0" dirty="0">
                <a:solidFill>
                  <a:srgbClr val="0000FF"/>
                </a:solidFill>
                <a:latin typeface="新宋体" panose="02010609030101010101" pitchFamily="49" charset="-122"/>
                <a:ea typeface="宋体" panose="02010600030101010101" pitchFamily="2" charset="-122"/>
                <a:cs typeface="新宋体" panose="02010609030101010101" pitchFamily="49" charset="-122"/>
              </a:rPr>
              <a:t>&gt;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下箭头 6"/>
          <p:cNvSpPr/>
          <p:nvPr/>
        </p:nvSpPr>
        <p:spPr bwMode="auto">
          <a:xfrm>
            <a:off x="1883296" y="4244191"/>
            <a:ext cx="288032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787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zh-CN" altLang="zh-CN"/>
          </a:p>
        </p:txBody>
      </p:sp>
      <p:grpSp>
        <p:nvGrpSpPr>
          <p:cNvPr id="87086" name="Group 46"/>
          <p:cNvGrpSpPr>
            <a:grpSpLocks/>
          </p:cNvGrpSpPr>
          <p:nvPr/>
        </p:nvGrpSpPr>
        <p:grpSpPr bwMode="auto">
          <a:xfrm>
            <a:off x="2133600" y="1905000"/>
            <a:ext cx="4724400" cy="685800"/>
            <a:chOff x="1296" y="1824"/>
            <a:chExt cx="2976" cy="432"/>
          </a:xfrm>
        </p:grpSpPr>
        <p:sp>
          <p:nvSpPr>
            <p:cNvPr id="87087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8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9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C00000"/>
                  </a:solidFill>
                  <a:ea typeface="宋体" panose="02010600030101010101" pitchFamily="2" charset="-122"/>
                </a:rPr>
                <a:t>课题研究背景介绍</a:t>
              </a:r>
              <a:endParaRPr lang="en-US" altLang="zh-CN" b="1" dirty="0">
                <a:solidFill>
                  <a:srgbClr val="C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0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87091" name="Group 51"/>
          <p:cNvGrpSpPr>
            <a:grpSpLocks/>
          </p:cNvGrpSpPr>
          <p:nvPr/>
        </p:nvGrpSpPr>
        <p:grpSpPr bwMode="auto">
          <a:xfrm>
            <a:off x="2133600" y="2743200"/>
            <a:ext cx="4724400" cy="685800"/>
            <a:chOff x="1296" y="1824"/>
            <a:chExt cx="2976" cy="432"/>
          </a:xfrm>
        </p:grpSpPr>
        <p:sp>
          <p:nvSpPr>
            <p:cNvPr id="87092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3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4" name="Text Box 54"/>
            <p:cNvSpPr txBox="1">
              <a:spLocks noChangeArrowheads="1"/>
            </p:cNvSpPr>
            <p:nvPr/>
          </p:nvSpPr>
          <p:spPr bwMode="gray">
            <a:xfrm>
              <a:off x="1851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主题内容相结合的发布订阅系统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5" name="Text Box 5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87096" name="Group 56"/>
          <p:cNvGrpSpPr>
            <a:grpSpLocks/>
          </p:cNvGrpSpPr>
          <p:nvPr/>
        </p:nvGrpSpPr>
        <p:grpSpPr bwMode="auto">
          <a:xfrm>
            <a:off x="2133600" y="3581400"/>
            <a:ext cx="4724400" cy="685800"/>
            <a:chOff x="1296" y="1824"/>
            <a:chExt cx="2976" cy="432"/>
          </a:xfrm>
        </p:grpSpPr>
        <p:sp>
          <p:nvSpPr>
            <p:cNvPr id="87097" name="AutoShape 5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21176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8" name="AutoShape 5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9" name="Text Box 5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系统体系结构设计和实现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0" name="Text Box 6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87101" name="Group 61"/>
          <p:cNvGrpSpPr>
            <a:grpSpLocks/>
          </p:cNvGrpSpPr>
          <p:nvPr/>
        </p:nvGrpSpPr>
        <p:grpSpPr bwMode="auto">
          <a:xfrm>
            <a:off x="2103548" y="4427475"/>
            <a:ext cx="4724400" cy="685800"/>
            <a:chOff x="1296" y="1824"/>
            <a:chExt cx="2976" cy="432"/>
          </a:xfrm>
        </p:grpSpPr>
        <p:sp>
          <p:nvSpPr>
            <p:cNvPr id="87102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03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04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案例分析和系统评估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5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26" name="Group 61"/>
          <p:cNvGrpSpPr>
            <a:grpSpLocks/>
          </p:cNvGrpSpPr>
          <p:nvPr/>
        </p:nvGrpSpPr>
        <p:grpSpPr bwMode="auto">
          <a:xfrm>
            <a:off x="2133600" y="5280023"/>
            <a:ext cx="4724400" cy="685800"/>
            <a:chOff x="1296" y="1824"/>
            <a:chExt cx="2976" cy="432"/>
          </a:xfrm>
        </p:grpSpPr>
        <p:sp>
          <p:nvSpPr>
            <p:cNvPr id="27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总结和展望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 smtClean="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面向医疗消息的发布订阅模式的研究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1" y="1844824"/>
            <a:ext cx="2234752" cy="1344576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26207" y="2060848"/>
            <a:ext cx="2234752" cy="13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15616" y="2276872"/>
            <a:ext cx="2234752" cy="13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0" y="4146248"/>
            <a:ext cx="1002882" cy="10028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5" y="4146248"/>
            <a:ext cx="1002882" cy="10028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88" y="4293096"/>
            <a:ext cx="1394678" cy="139467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596" y="3048074"/>
            <a:ext cx="2490732" cy="1656626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5042673" y="2060848"/>
            <a:ext cx="907780" cy="835112"/>
            <a:chOff x="5220072" y="1945816"/>
            <a:chExt cx="907780" cy="83511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4" name="矩形 53"/>
            <p:cNvSpPr/>
            <p:nvPr/>
          </p:nvSpPr>
          <p:spPr bwMode="auto">
            <a:xfrm>
              <a:off x="5220072" y="2379320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5220072" y="1945816"/>
              <a:ext cx="907780" cy="835112"/>
              <a:chOff x="5220072" y="1945816"/>
              <a:chExt cx="907780" cy="835112"/>
            </a:xfrm>
            <a:grpFill/>
          </p:grpSpPr>
          <p:sp>
            <p:nvSpPr>
              <p:cNvPr id="53" name="矩形 52"/>
              <p:cNvSpPr/>
              <p:nvPr/>
            </p:nvSpPr>
            <p:spPr bwMode="auto">
              <a:xfrm>
                <a:off x="5220072" y="2162568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5220072" y="2564904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 bwMode="auto">
              <a:xfrm>
                <a:off x="5220072" y="1945816"/>
                <a:ext cx="907780" cy="216024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r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976007" y="5320534"/>
            <a:ext cx="858067" cy="907780"/>
            <a:chOff x="6181205" y="5377158"/>
            <a:chExt cx="858067" cy="90778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7" name="矩形 56"/>
            <p:cNvSpPr/>
            <p:nvPr/>
          </p:nvSpPr>
          <p:spPr bwMode="auto">
            <a:xfrm rot="5400000">
              <a:off x="6261346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 rot="5400000">
              <a:off x="6051351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 rot="5400000">
              <a:off x="5835327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 rot="5400000">
              <a:off x="6477370" y="5723036"/>
              <a:ext cx="907780" cy="21602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68" name="直接箭头连接符 67"/>
          <p:cNvCxnSpPr/>
          <p:nvPr/>
        </p:nvCxnSpPr>
        <p:spPr bwMode="auto">
          <a:xfrm flipV="1">
            <a:off x="2705297" y="4177400"/>
            <a:ext cx="2285803" cy="4037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箭头连接符 70"/>
          <p:cNvCxnSpPr/>
          <p:nvPr/>
        </p:nvCxnSpPr>
        <p:spPr bwMode="auto">
          <a:xfrm flipV="1">
            <a:off x="2743635" y="4293096"/>
            <a:ext cx="2247465" cy="711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72"/>
          <p:cNvCxnSpPr/>
          <p:nvPr/>
        </p:nvCxnSpPr>
        <p:spPr bwMode="auto">
          <a:xfrm flipV="1">
            <a:off x="2590015" y="4379264"/>
            <a:ext cx="2481630" cy="11379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上弧形箭头 81"/>
          <p:cNvSpPr/>
          <p:nvPr/>
        </p:nvSpPr>
        <p:spPr bwMode="auto">
          <a:xfrm rot="20314251">
            <a:off x="3493306" y="2426378"/>
            <a:ext cx="1343880" cy="318758"/>
          </a:xfrm>
          <a:prstGeom prst="curvedDownArrow">
            <a:avLst>
              <a:gd name="adj1" fmla="val 31802"/>
              <a:gd name="adj2" fmla="val 86345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右弧形箭头 82"/>
          <p:cNvSpPr/>
          <p:nvPr/>
        </p:nvSpPr>
        <p:spPr bwMode="auto">
          <a:xfrm>
            <a:off x="7396098" y="4808158"/>
            <a:ext cx="269032" cy="568002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右弧形箭头 83"/>
          <p:cNvSpPr/>
          <p:nvPr/>
        </p:nvSpPr>
        <p:spPr bwMode="auto">
          <a:xfrm rot="5701582">
            <a:off x="3885149" y="4547033"/>
            <a:ext cx="400340" cy="3037363"/>
          </a:xfrm>
          <a:prstGeom prst="curvedLeftArrow">
            <a:avLst>
              <a:gd name="adj1" fmla="val 48602"/>
              <a:gd name="adj2" fmla="val 107704"/>
              <a:gd name="adj3" fmla="val 6144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611247" y="156559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发布消息</a:t>
            </a:r>
            <a:endParaRPr lang="zh-CN" altLang="en-US" dirty="0"/>
          </a:p>
        </p:txBody>
      </p:sp>
      <p:sp>
        <p:nvSpPr>
          <p:cNvPr id="87" name="右弧形箭头 86"/>
          <p:cNvSpPr/>
          <p:nvPr/>
        </p:nvSpPr>
        <p:spPr bwMode="auto">
          <a:xfrm>
            <a:off x="7027642" y="2480072"/>
            <a:ext cx="269032" cy="568002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6" y="2241539"/>
            <a:ext cx="629802" cy="629802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34" y="5925535"/>
            <a:ext cx="629802" cy="629802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3861831" y="546372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推送消息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 rot="21032465">
            <a:off x="3090316" y="399273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订阅消息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5840352" y="3719534"/>
            <a:ext cx="182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匹配</a:t>
            </a:r>
            <a:r>
              <a:rPr lang="zh-CN" altLang="en-US" dirty="0" smtClean="0"/>
              <a:t>订阅者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5950453" y="200268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消息队列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828045" y="587460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消息队列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714005" y="1565596"/>
            <a:ext cx="4328668" cy="2153937"/>
          </a:xfrm>
          <a:prstGeom prst="rect">
            <a:avLst/>
          </a:prstGeom>
          <a:solidFill>
            <a:schemeClr val="accent1"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865383" y="2363804"/>
            <a:ext cx="16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建立消息模型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19787" y="3938530"/>
            <a:ext cx="4328668" cy="2153937"/>
          </a:xfrm>
          <a:prstGeom prst="rect">
            <a:avLst/>
          </a:prstGeom>
          <a:solidFill>
            <a:schemeClr val="accent1"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1856315" y="4830832"/>
            <a:ext cx="16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建立订阅模型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313548" y="1553855"/>
            <a:ext cx="2622494" cy="4538612"/>
          </a:xfrm>
          <a:prstGeom prst="rect">
            <a:avLst/>
          </a:prstGeom>
          <a:solidFill>
            <a:schemeClr val="accent2">
              <a:lumMod val="75000"/>
              <a:alpha val="7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5712154" y="3627147"/>
            <a:ext cx="162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设计匹配方法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匹配方法</a:t>
            </a:r>
            <a:endParaRPr lang="zh-CN" altLang="en-US" dirty="0"/>
          </a:p>
        </p:txBody>
      </p:sp>
      <p:sp>
        <p:nvSpPr>
          <p:cNvPr id="15" name="右箭头 14"/>
          <p:cNvSpPr/>
          <p:nvPr/>
        </p:nvSpPr>
        <p:spPr bwMode="auto">
          <a:xfrm>
            <a:off x="2664362" y="2276872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528458" y="1853536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528458" y="2081398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528458" y="2309260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528458" y="2537122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528458" y="2764985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42738" y="1851798"/>
            <a:ext cx="648072" cy="225653"/>
            <a:chOff x="4716016" y="1851798"/>
            <a:chExt cx="648072" cy="225653"/>
          </a:xfrm>
        </p:grpSpPr>
        <p:sp>
          <p:nvSpPr>
            <p:cNvPr id="23" name="矩形 22"/>
            <p:cNvSpPr/>
            <p:nvPr/>
          </p:nvSpPr>
          <p:spPr bwMode="auto">
            <a:xfrm>
              <a:off x="4716016" y="1851798"/>
              <a:ext cx="432048" cy="22473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5148064" y="1851798"/>
              <a:ext cx="216024" cy="22565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242738" y="2081634"/>
            <a:ext cx="648072" cy="225653"/>
            <a:chOff x="4726974" y="2081634"/>
            <a:chExt cx="648072" cy="225653"/>
          </a:xfrm>
        </p:grpSpPr>
        <p:sp>
          <p:nvSpPr>
            <p:cNvPr id="25" name="矩形 24"/>
            <p:cNvSpPr/>
            <p:nvPr/>
          </p:nvSpPr>
          <p:spPr bwMode="auto">
            <a:xfrm>
              <a:off x="4726974" y="2081634"/>
              <a:ext cx="432048" cy="22473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159022" y="2081634"/>
              <a:ext cx="216024" cy="22565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9" name="矩形 28"/>
          <p:cNvSpPr/>
          <p:nvPr/>
        </p:nvSpPr>
        <p:spPr bwMode="auto">
          <a:xfrm>
            <a:off x="4242738" y="2764068"/>
            <a:ext cx="432048" cy="22473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674786" y="2764068"/>
            <a:ext cx="216024" cy="22565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" name="直接箭头连接符 34"/>
          <p:cNvCxnSpPr>
            <a:stCxn id="16" idx="3"/>
            <a:endCxn id="23" idx="1"/>
          </p:cNvCxnSpPr>
          <p:nvPr/>
        </p:nvCxnSpPr>
        <p:spPr bwMode="auto">
          <a:xfrm flipV="1">
            <a:off x="3960506" y="1964166"/>
            <a:ext cx="282232" cy="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36"/>
          <p:cNvCxnSpPr>
            <a:stCxn id="17" idx="3"/>
            <a:endCxn id="25" idx="1"/>
          </p:cNvCxnSpPr>
          <p:nvPr/>
        </p:nvCxnSpPr>
        <p:spPr bwMode="auto">
          <a:xfrm>
            <a:off x="3960506" y="2193766"/>
            <a:ext cx="282232" cy="2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/>
          <p:cNvCxnSpPr>
            <a:stCxn id="20" idx="3"/>
            <a:endCxn id="29" idx="1"/>
          </p:cNvCxnSpPr>
          <p:nvPr/>
        </p:nvCxnSpPr>
        <p:spPr bwMode="auto">
          <a:xfrm flipV="1">
            <a:off x="3960506" y="2876436"/>
            <a:ext cx="282232" cy="9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/>
          <p:nvPr/>
        </p:nvCxnSpPr>
        <p:spPr bwMode="auto">
          <a:xfrm flipV="1">
            <a:off x="4797718" y="1964166"/>
            <a:ext cx="282232" cy="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51"/>
          <p:cNvCxnSpPr/>
          <p:nvPr/>
        </p:nvCxnSpPr>
        <p:spPr bwMode="auto">
          <a:xfrm flipV="1">
            <a:off x="4797718" y="2208869"/>
            <a:ext cx="282232" cy="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/>
          <p:cNvCxnSpPr/>
          <p:nvPr/>
        </p:nvCxnSpPr>
        <p:spPr bwMode="auto">
          <a:xfrm flipV="1">
            <a:off x="4749694" y="2874698"/>
            <a:ext cx="282232" cy="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55"/>
          <p:cNvSpPr txBox="1"/>
          <p:nvPr/>
        </p:nvSpPr>
        <p:spPr>
          <a:xfrm>
            <a:off x="4963492" y="1704949"/>
            <a:ext cx="4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... </a:t>
            </a:r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4972781" y="1950206"/>
            <a:ext cx="4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... </a:t>
            </a:r>
            <a:endParaRPr lang="zh-CN" altLang="en-US" dirty="0"/>
          </a:p>
        </p:txBody>
      </p:sp>
      <p:sp>
        <p:nvSpPr>
          <p:cNvPr id="58" name="文本框 55"/>
          <p:cNvSpPr txBox="1"/>
          <p:nvPr/>
        </p:nvSpPr>
        <p:spPr>
          <a:xfrm>
            <a:off x="4924650" y="2619472"/>
            <a:ext cx="4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... </a:t>
            </a:r>
            <a:endParaRPr lang="zh-CN" altLang="en-US" dirty="0"/>
          </a:p>
        </p:txBody>
      </p:sp>
      <p:sp>
        <p:nvSpPr>
          <p:cNvPr id="73" name="右箭头 72"/>
          <p:cNvSpPr/>
          <p:nvPr/>
        </p:nvSpPr>
        <p:spPr bwMode="auto">
          <a:xfrm>
            <a:off x="2664362" y="5336054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3528458" y="5004464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3528458" y="5220488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3528458" y="5436512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3528458" y="5652536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3528458" y="5865900"/>
            <a:ext cx="432048" cy="2247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4242738" y="4997284"/>
            <a:ext cx="648072" cy="225653"/>
            <a:chOff x="4716016" y="1851798"/>
            <a:chExt cx="648072" cy="225653"/>
          </a:xfrm>
        </p:grpSpPr>
        <p:sp>
          <p:nvSpPr>
            <p:cNvPr id="96" name="矩形 95"/>
            <p:cNvSpPr/>
            <p:nvPr/>
          </p:nvSpPr>
          <p:spPr bwMode="auto">
            <a:xfrm>
              <a:off x="4716016" y="1851798"/>
              <a:ext cx="432048" cy="22473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5148064" y="1851798"/>
              <a:ext cx="216024" cy="22565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242738" y="5227120"/>
            <a:ext cx="648072" cy="225653"/>
            <a:chOff x="4726974" y="2081634"/>
            <a:chExt cx="648072" cy="225653"/>
          </a:xfrm>
        </p:grpSpPr>
        <p:sp>
          <p:nvSpPr>
            <p:cNvPr id="94" name="矩形 93"/>
            <p:cNvSpPr/>
            <p:nvPr/>
          </p:nvSpPr>
          <p:spPr bwMode="auto">
            <a:xfrm>
              <a:off x="4726974" y="2081634"/>
              <a:ext cx="432048" cy="22473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5159022" y="2081634"/>
              <a:ext cx="216024" cy="22565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242738" y="5864983"/>
            <a:ext cx="648072" cy="225653"/>
            <a:chOff x="4710216" y="2764068"/>
            <a:chExt cx="648072" cy="225653"/>
          </a:xfrm>
        </p:grpSpPr>
        <p:sp>
          <p:nvSpPr>
            <p:cNvPr id="92" name="矩形 91"/>
            <p:cNvSpPr/>
            <p:nvPr/>
          </p:nvSpPr>
          <p:spPr bwMode="auto">
            <a:xfrm>
              <a:off x="4710216" y="2764068"/>
              <a:ext cx="432048" cy="22473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5142264" y="2764068"/>
              <a:ext cx="216024" cy="22565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83" name="直接箭头连接符 82"/>
          <p:cNvCxnSpPr>
            <a:stCxn id="75" idx="3"/>
            <a:endCxn id="96" idx="1"/>
          </p:cNvCxnSpPr>
          <p:nvPr/>
        </p:nvCxnSpPr>
        <p:spPr bwMode="auto">
          <a:xfrm flipV="1">
            <a:off x="3960506" y="5109652"/>
            <a:ext cx="282232" cy="71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直接箭头连接符 83"/>
          <p:cNvCxnSpPr>
            <a:stCxn id="76" idx="3"/>
            <a:endCxn id="94" idx="1"/>
          </p:cNvCxnSpPr>
          <p:nvPr/>
        </p:nvCxnSpPr>
        <p:spPr bwMode="auto">
          <a:xfrm>
            <a:off x="3960506" y="5332856"/>
            <a:ext cx="282232" cy="66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接箭头连接符 84"/>
          <p:cNvCxnSpPr>
            <a:stCxn id="79" idx="3"/>
            <a:endCxn id="92" idx="1"/>
          </p:cNvCxnSpPr>
          <p:nvPr/>
        </p:nvCxnSpPr>
        <p:spPr bwMode="auto">
          <a:xfrm flipV="1">
            <a:off x="3960506" y="5977351"/>
            <a:ext cx="282232" cy="9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接箭头连接符 85"/>
          <p:cNvCxnSpPr/>
          <p:nvPr/>
        </p:nvCxnSpPr>
        <p:spPr bwMode="auto">
          <a:xfrm flipV="1">
            <a:off x="4797718" y="5065081"/>
            <a:ext cx="282232" cy="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直接箭头连接符 86"/>
          <p:cNvCxnSpPr/>
          <p:nvPr/>
        </p:nvCxnSpPr>
        <p:spPr bwMode="auto">
          <a:xfrm flipV="1">
            <a:off x="4797718" y="5309784"/>
            <a:ext cx="282232" cy="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接箭头连接符 87"/>
          <p:cNvCxnSpPr/>
          <p:nvPr/>
        </p:nvCxnSpPr>
        <p:spPr bwMode="auto">
          <a:xfrm flipV="1">
            <a:off x="4749694" y="5975613"/>
            <a:ext cx="282232" cy="1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文本框 88"/>
          <p:cNvSpPr txBox="1"/>
          <p:nvPr/>
        </p:nvSpPr>
        <p:spPr>
          <a:xfrm>
            <a:off x="4963492" y="4805864"/>
            <a:ext cx="4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... </a:t>
            </a:r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4972781" y="5051121"/>
            <a:ext cx="4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... </a:t>
            </a:r>
            <a:endParaRPr lang="zh-CN" altLang="en-US" dirty="0"/>
          </a:p>
        </p:txBody>
      </p:sp>
      <p:sp>
        <p:nvSpPr>
          <p:cNvPr id="91" name="文本框 55"/>
          <p:cNvSpPr txBox="1"/>
          <p:nvPr/>
        </p:nvSpPr>
        <p:spPr>
          <a:xfrm>
            <a:off x="4924650" y="5720387"/>
            <a:ext cx="48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... </a:t>
            </a:r>
            <a:endParaRPr lang="zh-CN" altLang="en-US" dirty="0"/>
          </a:p>
        </p:txBody>
      </p:sp>
      <p:sp>
        <p:nvSpPr>
          <p:cNvPr id="98" name="矩形 97"/>
          <p:cNvSpPr/>
          <p:nvPr/>
        </p:nvSpPr>
        <p:spPr bwMode="auto">
          <a:xfrm>
            <a:off x="5677772" y="1851797"/>
            <a:ext cx="1998729" cy="423792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右箭头 98"/>
          <p:cNvSpPr/>
          <p:nvPr/>
        </p:nvSpPr>
        <p:spPr bwMode="auto">
          <a:xfrm>
            <a:off x="5110525" y="2368411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右箭头 99"/>
          <p:cNvSpPr/>
          <p:nvPr/>
        </p:nvSpPr>
        <p:spPr bwMode="auto">
          <a:xfrm>
            <a:off x="5079950" y="5469615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4" name="肘形连接符 103"/>
          <p:cNvCxnSpPr>
            <a:stCxn id="20" idx="2"/>
          </p:cNvCxnSpPr>
          <p:nvPr/>
        </p:nvCxnSpPr>
        <p:spPr bwMode="auto">
          <a:xfrm rot="16200000" flipH="1">
            <a:off x="4640969" y="2093233"/>
            <a:ext cx="439279" cy="2232253"/>
          </a:xfrm>
          <a:prstGeom prst="bentConnector2">
            <a:avLst/>
          </a:prstGeom>
          <a:solidFill>
            <a:schemeClr val="accent1"/>
          </a:solidFill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肘形连接符 105"/>
          <p:cNvCxnSpPr>
            <a:stCxn id="75" idx="0"/>
          </p:cNvCxnSpPr>
          <p:nvPr/>
        </p:nvCxnSpPr>
        <p:spPr bwMode="auto">
          <a:xfrm rot="5400000" flipH="1" flipV="1">
            <a:off x="4165176" y="3192908"/>
            <a:ext cx="1390863" cy="2232250"/>
          </a:xfrm>
          <a:prstGeom prst="bentConnector2">
            <a:avLst/>
          </a:prstGeom>
          <a:solidFill>
            <a:schemeClr val="accent1"/>
          </a:solidFill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" name="下箭头 107"/>
          <p:cNvSpPr/>
          <p:nvPr/>
        </p:nvSpPr>
        <p:spPr bwMode="auto">
          <a:xfrm>
            <a:off x="6461111" y="3861048"/>
            <a:ext cx="432048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10" name="肘形连接符 109"/>
          <p:cNvCxnSpPr>
            <a:stCxn id="29" idx="2"/>
          </p:cNvCxnSpPr>
          <p:nvPr/>
        </p:nvCxnSpPr>
        <p:spPr bwMode="auto">
          <a:xfrm rot="16200000" flipH="1">
            <a:off x="4507848" y="2939717"/>
            <a:ext cx="1491804" cy="1589977"/>
          </a:xfrm>
          <a:prstGeom prst="bentConnector2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肘形连接符 112"/>
          <p:cNvCxnSpPr>
            <a:stCxn id="96" idx="0"/>
          </p:cNvCxnSpPr>
          <p:nvPr/>
        </p:nvCxnSpPr>
        <p:spPr bwMode="auto">
          <a:xfrm rot="5400000" flipH="1" flipV="1">
            <a:off x="5084374" y="4032920"/>
            <a:ext cx="338753" cy="1589977"/>
          </a:xfrm>
          <a:prstGeom prst="bentConnector2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文本框 115"/>
          <p:cNvSpPr txBox="1"/>
          <p:nvPr/>
        </p:nvSpPr>
        <p:spPr>
          <a:xfrm>
            <a:off x="4590738" y="4083075"/>
            <a:ext cx="85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XPath</a:t>
            </a:r>
            <a:endParaRPr lang="zh-CN" altLang="en-US" dirty="0"/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207" y="4440247"/>
            <a:ext cx="1354190" cy="111326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395" y="2577459"/>
            <a:ext cx="1561814" cy="1252762"/>
          </a:xfrm>
          <a:prstGeom prst="rect">
            <a:avLst/>
          </a:prstGeom>
        </p:spPr>
      </p:pic>
      <p:sp>
        <p:nvSpPr>
          <p:cNvPr id="121" name="文本框 120"/>
          <p:cNvSpPr txBox="1"/>
          <p:nvPr/>
        </p:nvSpPr>
        <p:spPr>
          <a:xfrm>
            <a:off x="6060692" y="2081398"/>
            <a:ext cx="1175670" cy="37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主题匹配</a:t>
            </a:r>
            <a:endParaRPr lang="zh-CN" altLang="en-US" dirty="0"/>
          </a:p>
        </p:txBody>
      </p:sp>
      <p:sp>
        <p:nvSpPr>
          <p:cNvPr id="122" name="文本框 121"/>
          <p:cNvSpPr txBox="1"/>
          <p:nvPr/>
        </p:nvSpPr>
        <p:spPr>
          <a:xfrm>
            <a:off x="6143173" y="5675026"/>
            <a:ext cx="1175670" cy="37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内容匹配</a:t>
            </a:r>
            <a:endParaRPr lang="zh-CN" altLang="en-US" dirty="0"/>
          </a:p>
        </p:txBody>
      </p:sp>
      <p:sp>
        <p:nvSpPr>
          <p:cNvPr id="123" name="文本框 122"/>
          <p:cNvSpPr txBox="1"/>
          <p:nvPr/>
        </p:nvSpPr>
        <p:spPr>
          <a:xfrm>
            <a:off x="574808" y="3066078"/>
            <a:ext cx="295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消息流  预处理成消息结构</a:t>
            </a:r>
            <a:r>
              <a:rPr lang="en-US" altLang="zh-CN" sz="1600" dirty="0" smtClean="0"/>
              <a:t>hash(</a:t>
            </a:r>
            <a:r>
              <a:rPr lang="en-US" altLang="zh-CN" sz="1600" dirty="0" err="1" smtClean="0"/>
              <a:t>topicIndex,message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  <p:sp>
        <p:nvSpPr>
          <p:cNvPr id="124" name="文本框 123"/>
          <p:cNvSpPr txBox="1"/>
          <p:nvPr/>
        </p:nvSpPr>
        <p:spPr>
          <a:xfrm>
            <a:off x="539552" y="4205241"/>
            <a:ext cx="2952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/>
              <a:t>订阅</a:t>
            </a:r>
            <a:r>
              <a:rPr lang="zh-CN" altLang="en-US" sz="1600" dirty="0" smtClean="0"/>
              <a:t>流  预处理成订阅结构</a:t>
            </a:r>
            <a:r>
              <a:rPr lang="en-US" altLang="zh-CN" sz="1600" dirty="0" smtClean="0"/>
              <a:t>hash(</a:t>
            </a:r>
            <a:r>
              <a:rPr lang="en-US" altLang="zh-CN" sz="1600" dirty="0" err="1" smtClean="0"/>
              <a:t>topicIndex,subscription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3097487" y="1412817"/>
            <a:ext cx="104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主题索引</a:t>
            </a:r>
            <a:endParaRPr lang="zh-CN" altLang="en-US" sz="1600" dirty="0"/>
          </a:p>
        </p:txBody>
      </p:sp>
      <p:sp>
        <p:nvSpPr>
          <p:cNvPr id="101" name="文本框 100"/>
          <p:cNvSpPr txBox="1"/>
          <p:nvPr/>
        </p:nvSpPr>
        <p:spPr>
          <a:xfrm>
            <a:off x="4153077" y="1412817"/>
            <a:ext cx="104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消息内容</a:t>
            </a:r>
            <a:endParaRPr lang="zh-CN" altLang="en-US" sz="1600" dirty="0"/>
          </a:p>
        </p:txBody>
      </p:sp>
      <p:sp>
        <p:nvSpPr>
          <p:cNvPr id="102" name="文本框 101"/>
          <p:cNvSpPr txBox="1"/>
          <p:nvPr/>
        </p:nvSpPr>
        <p:spPr>
          <a:xfrm>
            <a:off x="3109660" y="6209264"/>
            <a:ext cx="104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主题索引</a:t>
            </a:r>
            <a:endParaRPr lang="zh-CN" altLang="en-US" sz="1600" dirty="0"/>
          </a:p>
        </p:txBody>
      </p:sp>
      <p:sp>
        <p:nvSpPr>
          <p:cNvPr id="103" name="文本框 102"/>
          <p:cNvSpPr txBox="1"/>
          <p:nvPr/>
        </p:nvSpPr>
        <p:spPr>
          <a:xfrm>
            <a:off x="4239250" y="6207012"/>
            <a:ext cx="104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订阅内容</a:t>
            </a:r>
            <a:endParaRPr lang="zh-CN" altLang="en-US" sz="1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575894" y="2276872"/>
            <a:ext cx="792088" cy="720080"/>
            <a:chOff x="1248101" y="2555612"/>
            <a:chExt cx="792088" cy="72008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" name="剪去单角的矩形 2"/>
            <p:cNvSpPr/>
            <p:nvPr/>
          </p:nvSpPr>
          <p:spPr bwMode="auto">
            <a:xfrm>
              <a:off x="1248101" y="2555612"/>
              <a:ext cx="792088" cy="720080"/>
            </a:xfrm>
            <a:prstGeom prst="snip1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31640" y="2668270"/>
              <a:ext cx="54029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主题</a:t>
              </a:r>
              <a:endParaRPr lang="zh-CN" altLang="en-US" sz="1400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31640" y="2915652"/>
              <a:ext cx="54029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内容</a:t>
              </a:r>
              <a:endParaRPr lang="zh-CN" altLang="en-US" sz="1400" dirty="0"/>
            </a:p>
          </p:txBody>
        </p:sp>
      </p:grpSp>
      <p:sp>
        <p:nvSpPr>
          <p:cNvPr id="105" name="矩形 104"/>
          <p:cNvSpPr/>
          <p:nvPr/>
        </p:nvSpPr>
        <p:spPr bwMode="auto">
          <a:xfrm>
            <a:off x="696614" y="2425090"/>
            <a:ext cx="536670" cy="222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/>
              <a:t>主题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05634" y="2716750"/>
            <a:ext cx="527649" cy="20631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内容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1501297" y="2292051"/>
            <a:ext cx="792088" cy="720080"/>
            <a:chOff x="899356" y="2276872"/>
            <a:chExt cx="792088" cy="720080"/>
          </a:xfrm>
        </p:grpSpPr>
        <p:grpSp>
          <p:nvGrpSpPr>
            <p:cNvPr id="112" name="组合 111"/>
            <p:cNvGrpSpPr/>
            <p:nvPr/>
          </p:nvGrpSpPr>
          <p:grpSpPr>
            <a:xfrm>
              <a:off x="899356" y="2276872"/>
              <a:ext cx="792088" cy="720080"/>
              <a:chOff x="1248101" y="2555612"/>
              <a:chExt cx="792088" cy="72008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18" name="剪去单角的矩形 117"/>
              <p:cNvSpPr/>
              <p:nvPr/>
            </p:nvSpPr>
            <p:spPr bwMode="auto">
              <a:xfrm>
                <a:off x="1248101" y="2555612"/>
                <a:ext cx="792088" cy="720080"/>
              </a:xfrm>
              <a:prstGeom prst="snip1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1331640" y="2668270"/>
                <a:ext cx="540296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/>
                  <a:t>主题</a:t>
                </a:r>
                <a:endParaRPr lang="zh-CN" altLang="en-US" sz="1400" dirty="0"/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331640" y="2915652"/>
                <a:ext cx="540296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/>
                  <a:t>内容</a:t>
                </a:r>
                <a:endParaRPr lang="zh-CN" altLang="en-US" sz="1400" dirty="0"/>
              </a:p>
            </p:txBody>
          </p:sp>
        </p:grpSp>
        <p:sp>
          <p:nvSpPr>
            <p:cNvPr id="114" name="矩形 113"/>
            <p:cNvSpPr/>
            <p:nvPr/>
          </p:nvSpPr>
          <p:spPr bwMode="auto">
            <a:xfrm>
              <a:off x="1020076" y="2425090"/>
              <a:ext cx="536670" cy="22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/>
                <a:t>主题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1029096" y="2716750"/>
              <a:ext cx="527649" cy="20631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内容</a:t>
              </a: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1043738" y="1804596"/>
            <a:ext cx="792088" cy="720080"/>
            <a:chOff x="899356" y="2276872"/>
            <a:chExt cx="792088" cy="720080"/>
          </a:xfrm>
        </p:grpSpPr>
        <p:grpSp>
          <p:nvGrpSpPr>
            <p:cNvPr id="127" name="组合 126"/>
            <p:cNvGrpSpPr/>
            <p:nvPr/>
          </p:nvGrpSpPr>
          <p:grpSpPr>
            <a:xfrm>
              <a:off x="899356" y="2276872"/>
              <a:ext cx="792088" cy="720080"/>
              <a:chOff x="1248101" y="2555612"/>
              <a:chExt cx="792088" cy="72008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30" name="剪去单角的矩形 129"/>
              <p:cNvSpPr/>
              <p:nvPr/>
            </p:nvSpPr>
            <p:spPr bwMode="auto">
              <a:xfrm>
                <a:off x="1248101" y="2555612"/>
                <a:ext cx="792088" cy="720080"/>
              </a:xfrm>
              <a:prstGeom prst="snip1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文本框 130"/>
              <p:cNvSpPr txBox="1"/>
              <p:nvPr/>
            </p:nvSpPr>
            <p:spPr>
              <a:xfrm>
                <a:off x="1331640" y="2668270"/>
                <a:ext cx="540296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/>
                  <a:t>主题</a:t>
                </a:r>
                <a:endParaRPr lang="zh-CN" altLang="en-US" sz="1400" dirty="0"/>
              </a:p>
            </p:txBody>
          </p:sp>
          <p:sp>
            <p:nvSpPr>
              <p:cNvPr id="132" name="文本框 131"/>
              <p:cNvSpPr txBox="1"/>
              <p:nvPr/>
            </p:nvSpPr>
            <p:spPr>
              <a:xfrm>
                <a:off x="1331640" y="2915652"/>
                <a:ext cx="540296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/>
                  <a:t>内容</a:t>
                </a:r>
                <a:endParaRPr lang="zh-CN" altLang="en-US" sz="1400" dirty="0"/>
              </a:p>
            </p:txBody>
          </p:sp>
        </p:grpSp>
        <p:sp>
          <p:nvSpPr>
            <p:cNvPr id="128" name="矩形 127"/>
            <p:cNvSpPr/>
            <p:nvPr/>
          </p:nvSpPr>
          <p:spPr bwMode="auto">
            <a:xfrm>
              <a:off x="1020076" y="2425090"/>
              <a:ext cx="536670" cy="22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/>
                <a:t>主题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9" name="矩形 128"/>
            <p:cNvSpPr/>
            <p:nvPr/>
          </p:nvSpPr>
          <p:spPr bwMode="auto">
            <a:xfrm>
              <a:off x="1029096" y="2716750"/>
              <a:ext cx="527649" cy="20631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r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内容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75894" y="5372550"/>
            <a:ext cx="792088" cy="720080"/>
            <a:chOff x="1248101" y="2555612"/>
            <a:chExt cx="792088" cy="720080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62" name="剪去单角的矩形 61"/>
            <p:cNvSpPr/>
            <p:nvPr/>
          </p:nvSpPr>
          <p:spPr bwMode="auto">
            <a:xfrm>
              <a:off x="1248101" y="2555612"/>
              <a:ext cx="792088" cy="720080"/>
            </a:xfrm>
            <a:prstGeom prst="snip1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31640" y="2668270"/>
              <a:ext cx="54029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主题</a:t>
              </a:r>
              <a:endParaRPr lang="zh-CN" altLang="en-US" sz="14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331640" y="2915652"/>
              <a:ext cx="54029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内容</a:t>
              </a:r>
              <a:endParaRPr lang="zh-CN" altLang="en-US" sz="1400" dirty="0"/>
            </a:p>
          </p:txBody>
        </p:sp>
      </p:grpSp>
      <p:sp>
        <p:nvSpPr>
          <p:cNvPr id="133" name="矩形 132"/>
          <p:cNvSpPr/>
          <p:nvPr/>
        </p:nvSpPr>
        <p:spPr bwMode="auto">
          <a:xfrm>
            <a:off x="697728" y="5530130"/>
            <a:ext cx="536670" cy="222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/>
              <a:t>主题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4" name="矩形 133"/>
          <p:cNvSpPr/>
          <p:nvPr/>
        </p:nvSpPr>
        <p:spPr bwMode="auto">
          <a:xfrm>
            <a:off x="706748" y="5804598"/>
            <a:ext cx="527649" cy="20631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内容</a:t>
            </a:r>
          </a:p>
        </p:txBody>
      </p:sp>
      <p:grpSp>
        <p:nvGrpSpPr>
          <p:cNvPr id="136" name="组合 135"/>
          <p:cNvGrpSpPr/>
          <p:nvPr/>
        </p:nvGrpSpPr>
        <p:grpSpPr>
          <a:xfrm>
            <a:off x="1486015" y="5392501"/>
            <a:ext cx="792088" cy="720080"/>
            <a:chOff x="1248101" y="2555612"/>
            <a:chExt cx="792088" cy="720080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139" name="剪去单角的矩形 138"/>
            <p:cNvSpPr/>
            <p:nvPr/>
          </p:nvSpPr>
          <p:spPr bwMode="auto">
            <a:xfrm>
              <a:off x="1248101" y="2555612"/>
              <a:ext cx="792088" cy="720080"/>
            </a:xfrm>
            <a:prstGeom prst="snip1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1331640" y="2668270"/>
              <a:ext cx="54029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主题</a:t>
              </a:r>
              <a:endParaRPr lang="zh-CN" altLang="en-US" sz="1400" dirty="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331640" y="2915652"/>
              <a:ext cx="54029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内容</a:t>
              </a:r>
              <a:endParaRPr lang="zh-CN" altLang="en-US" sz="1400" dirty="0"/>
            </a:p>
          </p:txBody>
        </p:sp>
      </p:grpSp>
      <p:sp>
        <p:nvSpPr>
          <p:cNvPr id="137" name="矩形 136"/>
          <p:cNvSpPr/>
          <p:nvPr/>
        </p:nvSpPr>
        <p:spPr bwMode="auto">
          <a:xfrm>
            <a:off x="1607849" y="5550081"/>
            <a:ext cx="536670" cy="222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/>
              <a:t>主题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1616869" y="5824549"/>
            <a:ext cx="527649" cy="20631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内容</a:t>
            </a:r>
          </a:p>
        </p:txBody>
      </p:sp>
      <p:grpSp>
        <p:nvGrpSpPr>
          <p:cNvPr id="143" name="组合 142"/>
          <p:cNvGrpSpPr/>
          <p:nvPr/>
        </p:nvGrpSpPr>
        <p:grpSpPr>
          <a:xfrm>
            <a:off x="1043738" y="4897737"/>
            <a:ext cx="792088" cy="720080"/>
            <a:chOff x="1248101" y="2555612"/>
            <a:chExt cx="792088" cy="720080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146" name="剪去单角的矩形 145"/>
            <p:cNvSpPr/>
            <p:nvPr/>
          </p:nvSpPr>
          <p:spPr bwMode="auto">
            <a:xfrm>
              <a:off x="1248101" y="2555612"/>
              <a:ext cx="792088" cy="720080"/>
            </a:xfrm>
            <a:prstGeom prst="snip1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1331640" y="2668270"/>
              <a:ext cx="54029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主题</a:t>
              </a:r>
              <a:endParaRPr lang="zh-CN" altLang="en-US" sz="1400" dirty="0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31640" y="2915652"/>
              <a:ext cx="54029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内容</a:t>
              </a:r>
              <a:endParaRPr lang="zh-CN" altLang="en-US" sz="1400" dirty="0"/>
            </a:p>
          </p:txBody>
        </p:sp>
      </p:grpSp>
      <p:sp>
        <p:nvSpPr>
          <p:cNvPr id="144" name="矩形 143"/>
          <p:cNvSpPr/>
          <p:nvPr/>
        </p:nvSpPr>
        <p:spPr bwMode="auto">
          <a:xfrm>
            <a:off x="1165572" y="5055317"/>
            <a:ext cx="536670" cy="222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/>
              <a:t>主题</a:t>
            </a:r>
            <a:endParaRPr kumimoji="0" lang="zh-CN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1174592" y="5329785"/>
            <a:ext cx="527649" cy="20631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内容</a:t>
            </a:r>
          </a:p>
        </p:txBody>
      </p:sp>
      <p:sp>
        <p:nvSpPr>
          <p:cNvPr id="149" name="右箭头 148"/>
          <p:cNvSpPr/>
          <p:nvPr/>
        </p:nvSpPr>
        <p:spPr bwMode="auto">
          <a:xfrm>
            <a:off x="7782078" y="3790737"/>
            <a:ext cx="432048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126" y="3167613"/>
            <a:ext cx="776051" cy="1386870"/>
          </a:xfrm>
          <a:prstGeom prst="rect">
            <a:avLst/>
          </a:prstGeom>
        </p:spPr>
      </p:pic>
      <p:sp>
        <p:nvSpPr>
          <p:cNvPr id="150" name="文本框 149"/>
          <p:cNvSpPr txBox="1"/>
          <p:nvPr/>
        </p:nvSpPr>
        <p:spPr>
          <a:xfrm>
            <a:off x="8080442" y="4670184"/>
            <a:ext cx="104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匹配结果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78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zh-CN" altLang="zh-CN"/>
          </a:p>
        </p:txBody>
      </p:sp>
      <p:grpSp>
        <p:nvGrpSpPr>
          <p:cNvPr id="87086" name="Group 46"/>
          <p:cNvGrpSpPr>
            <a:grpSpLocks/>
          </p:cNvGrpSpPr>
          <p:nvPr/>
        </p:nvGrpSpPr>
        <p:grpSpPr bwMode="auto">
          <a:xfrm>
            <a:off x="2133600" y="1905000"/>
            <a:ext cx="4724400" cy="685800"/>
            <a:chOff x="1296" y="1824"/>
            <a:chExt cx="2976" cy="432"/>
          </a:xfrm>
        </p:grpSpPr>
        <p:sp>
          <p:nvSpPr>
            <p:cNvPr id="87087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8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9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课题研究背景介绍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0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87091" name="Group 51"/>
          <p:cNvGrpSpPr>
            <a:grpSpLocks/>
          </p:cNvGrpSpPr>
          <p:nvPr/>
        </p:nvGrpSpPr>
        <p:grpSpPr bwMode="auto">
          <a:xfrm>
            <a:off x="2133600" y="2743200"/>
            <a:ext cx="4724400" cy="685800"/>
            <a:chOff x="1296" y="1824"/>
            <a:chExt cx="2976" cy="432"/>
          </a:xfrm>
        </p:grpSpPr>
        <p:sp>
          <p:nvSpPr>
            <p:cNvPr id="87092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3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4" name="Text Box 54"/>
            <p:cNvSpPr txBox="1">
              <a:spLocks noChangeArrowheads="1"/>
            </p:cNvSpPr>
            <p:nvPr/>
          </p:nvSpPr>
          <p:spPr bwMode="gray">
            <a:xfrm>
              <a:off x="1725" y="1934"/>
              <a:ext cx="251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zh-CN" b="1" dirty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面向医疗消息的发布订阅模式的研究</a:t>
              </a:r>
              <a:endParaRPr lang="en-US" altLang="zh-CN" b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5" name="Text Box 5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87096" name="Group 56"/>
          <p:cNvGrpSpPr>
            <a:grpSpLocks/>
          </p:cNvGrpSpPr>
          <p:nvPr/>
        </p:nvGrpSpPr>
        <p:grpSpPr bwMode="auto">
          <a:xfrm>
            <a:off x="2133600" y="3581400"/>
            <a:ext cx="4724400" cy="685800"/>
            <a:chOff x="1296" y="1824"/>
            <a:chExt cx="2976" cy="432"/>
          </a:xfrm>
        </p:grpSpPr>
        <p:sp>
          <p:nvSpPr>
            <p:cNvPr id="87097" name="AutoShape 5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21176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7098" name="AutoShape 5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7099" name="Text Box 5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C00000"/>
                  </a:solidFill>
                  <a:ea typeface="宋体" panose="02010600030101010101" pitchFamily="2" charset="-122"/>
                </a:rPr>
                <a:t>系统体系结构设计和实现</a:t>
              </a:r>
              <a:endParaRPr lang="en-US" altLang="zh-CN" b="1" dirty="0">
                <a:solidFill>
                  <a:srgbClr val="C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0" name="Text Box 6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rgbClr val="C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87101" name="Group 61"/>
          <p:cNvGrpSpPr>
            <a:grpSpLocks/>
          </p:cNvGrpSpPr>
          <p:nvPr/>
        </p:nvGrpSpPr>
        <p:grpSpPr bwMode="auto">
          <a:xfrm>
            <a:off x="2103548" y="4427475"/>
            <a:ext cx="4724400" cy="685800"/>
            <a:chOff x="1296" y="1824"/>
            <a:chExt cx="2976" cy="432"/>
          </a:xfrm>
        </p:grpSpPr>
        <p:sp>
          <p:nvSpPr>
            <p:cNvPr id="87102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03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04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案例分析和系统评估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5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26" name="Group 61"/>
          <p:cNvGrpSpPr>
            <a:grpSpLocks/>
          </p:cNvGrpSpPr>
          <p:nvPr/>
        </p:nvGrpSpPr>
        <p:grpSpPr bwMode="auto">
          <a:xfrm>
            <a:off x="2133600" y="5280023"/>
            <a:ext cx="4724400" cy="685800"/>
            <a:chOff x="1296" y="1824"/>
            <a:chExt cx="2976" cy="432"/>
          </a:xfrm>
        </p:grpSpPr>
        <p:sp>
          <p:nvSpPr>
            <p:cNvPr id="27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总结和展望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 smtClean="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010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系统体系结构设计和实现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12776"/>
            <a:ext cx="6026860" cy="489872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 bwMode="auto">
          <a:xfrm>
            <a:off x="1403647" y="1700808"/>
            <a:ext cx="5832177" cy="1569588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5579" y="230093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面向服务的消息发布模块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51920" y="3284984"/>
            <a:ext cx="2232248" cy="2376264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27513" y="442161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订阅模块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03648" y="3933056"/>
            <a:ext cx="2361837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indent="0" algn="l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8998" y="442161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消息传输模块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03648" y="5748363"/>
            <a:ext cx="4752528" cy="560957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84566" y="58441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可定制的消息显示方式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系统体系结构设计和实现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12776"/>
            <a:ext cx="6026860" cy="489872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 bwMode="auto">
          <a:xfrm>
            <a:off x="1403647" y="1700808"/>
            <a:ext cx="5832177" cy="1569588"/>
          </a:xfrm>
          <a:prstGeom prst="rect">
            <a:avLst/>
          </a:prstGeom>
          <a:solidFill>
            <a:schemeClr val="accent2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5579" y="230093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面向服务的消息发布模块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51920" y="3284984"/>
            <a:ext cx="2232248" cy="2376264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27513" y="442161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订阅模块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03648" y="3933056"/>
            <a:ext cx="2361837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indent="0" algn="l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8998" y="442161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消息传输模块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03648" y="5748363"/>
            <a:ext cx="4752528" cy="560957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84566" y="58441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可定制的消息显示方式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5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SOA</a:t>
            </a:r>
            <a:r>
              <a:rPr lang="zh-CN" altLang="en-US" dirty="0" smtClean="0"/>
              <a:t>发布接口设计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28800"/>
            <a:ext cx="7886700" cy="4351338"/>
          </a:xfrm>
        </p:spPr>
        <p:txBody>
          <a:bodyPr/>
          <a:lstStyle/>
          <a:p>
            <a:r>
              <a:rPr lang="zh-CN" altLang="en-US" dirty="0"/>
              <a:t>为异构、来自不同平台的系统提供消息发布</a:t>
            </a:r>
            <a:r>
              <a:rPr lang="zh-CN" altLang="en-US" dirty="0" smtClean="0"/>
              <a:t>方法。</a:t>
            </a:r>
            <a:endParaRPr lang="en-US" altLang="zh-CN" dirty="0" smtClean="0"/>
          </a:p>
          <a:p>
            <a:r>
              <a:rPr lang="en-US" altLang="zh-CN" dirty="0" smtClean="0"/>
              <a:t>SOA</a:t>
            </a:r>
            <a:r>
              <a:rPr lang="zh-CN" altLang="en-US" dirty="0" smtClean="0"/>
              <a:t>：</a:t>
            </a:r>
            <a:r>
              <a:rPr lang="zh-CN" altLang="en-US" dirty="0"/>
              <a:t>粗粒度、松耦合服务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528367"/>
              </p:ext>
            </p:extLst>
          </p:nvPr>
        </p:nvGraphicFramePr>
        <p:xfrm>
          <a:off x="1043608" y="5007958"/>
          <a:ext cx="6116426" cy="1291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9691"/>
                <a:gridCol w="1485442"/>
                <a:gridCol w="1510943"/>
                <a:gridCol w="1970350"/>
              </a:tblGrid>
              <a:tr h="294416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接口描述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接口定义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接口描述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接口定义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235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注册消息主题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AddTopic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(Topic info)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发布消息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PublishMessage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(Message </a:t>
                      </a:r>
                      <a:r>
                        <a:rPr lang="en-US" altLang="zh-CN" sz="1050" kern="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msg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235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删除消息主题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DeleteTopic</a:t>
                      </a:r>
                      <a:r>
                        <a:rPr 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opic info</a:t>
                      </a:r>
                      <a:r>
                        <a:rPr 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删除消息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DeleteMessage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(Message </a:t>
                      </a:r>
                      <a:r>
                        <a:rPr lang="en-US" altLang="zh-CN" sz="1050" kern="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msg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3235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修改消息主题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UpdateTopic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(Topic info</a:t>
                      </a:r>
                      <a:r>
                        <a:rPr lang="en-US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50" b="1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修改消息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UpdateMessage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(Message </a:t>
                      </a:r>
                      <a:r>
                        <a:rPr lang="en-US" altLang="zh-CN" sz="1050" kern="1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msg</a:t>
                      </a:r>
                      <a:r>
                        <a:rPr lang="en-US" altLang="zh-CN" sz="105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08920"/>
            <a:ext cx="6768752" cy="186465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982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系统体系结构设计和实现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12776"/>
            <a:ext cx="6026860" cy="489872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 bwMode="auto">
          <a:xfrm>
            <a:off x="1403647" y="1700808"/>
            <a:ext cx="5832177" cy="1569588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5579" y="230093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面向服务的消息发布模块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51920" y="3284984"/>
            <a:ext cx="2232248" cy="2376264"/>
          </a:xfrm>
          <a:prstGeom prst="rect">
            <a:avLst/>
          </a:prstGeom>
          <a:solidFill>
            <a:schemeClr val="accent2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03648" y="3933056"/>
            <a:ext cx="2361837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indent="0" algn="l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8044" y="45916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消息传输模块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03648" y="5748363"/>
            <a:ext cx="4752528" cy="560957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84566" y="58441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可定制的消息显示方式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73733" y="34638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服务端：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用户信息管理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订阅管理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endParaRPr lang="en-US" altLang="zh-CN" dirty="0">
              <a:solidFill>
                <a:schemeClr val="bg1"/>
              </a:solidFill>
            </a:endParaRPr>
          </a:p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70347" y="4582869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客户端：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提供订阅界面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39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订阅消息主题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123442"/>
            <a:ext cx="4739778" cy="407147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77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订阅消息发起者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0" y="2124000"/>
            <a:ext cx="4725576" cy="40716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83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订阅病人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0" y="2124000"/>
            <a:ext cx="4724802" cy="40716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8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课题背景介绍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93" y="2060848"/>
            <a:ext cx="6348413" cy="2543976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8" name="内容占位符 2"/>
          <p:cNvSpPr>
            <a:spLocks noGrp="1"/>
          </p:cNvSpPr>
          <p:nvPr/>
        </p:nvSpPr>
        <p:spPr bwMode="gray">
          <a:xfrm>
            <a:off x="1295400" y="1476844"/>
            <a:ext cx="76200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各个信息领域</a:t>
            </a:r>
            <a:r>
              <a:rPr lang="zh-CN" altLang="en-US" dirty="0" smtClean="0"/>
              <a:t>存在不同程度的</a:t>
            </a:r>
            <a:r>
              <a:rPr lang="zh-CN" altLang="en-US" dirty="0"/>
              <a:t>信息过载问题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消息提醒是解决信息过载的有效方法。</a:t>
            </a:r>
          </a:p>
        </p:txBody>
      </p:sp>
    </p:spTree>
    <p:extLst>
      <p:ext uri="{BB962C8B-B14F-4D97-AF65-F5344CB8AC3E}">
        <p14:creationId xmlns:p14="http://schemas.microsoft.com/office/powerpoint/2010/main" val="28538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订阅时间</a:t>
            </a:r>
            <a:endParaRPr lang="zh-CN" altLang="en-US" dirty="0"/>
          </a:p>
        </p:txBody>
      </p:sp>
      <p:pic>
        <p:nvPicPr>
          <p:cNvPr id="6" name="图片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00" y="2124000"/>
            <a:ext cx="4723200" cy="40716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7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系统体系结构设计和实现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12776"/>
            <a:ext cx="6026860" cy="489872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 bwMode="auto">
          <a:xfrm>
            <a:off x="1403647" y="1700808"/>
            <a:ext cx="5832177" cy="1569588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5579" y="230093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面向服务的消息发布模块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51920" y="3284984"/>
            <a:ext cx="2232248" cy="2376264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03648" y="3933056"/>
            <a:ext cx="2361837" cy="1728192"/>
          </a:xfrm>
          <a:prstGeom prst="rect">
            <a:avLst/>
          </a:prstGeom>
          <a:solidFill>
            <a:schemeClr val="accent2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indent="0" algn="l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03648" y="5748363"/>
            <a:ext cx="4752528" cy="560957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84566" y="58441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可定制的消息显示方式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91680" y="45548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消息传输模块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 algn="l">
              <a:buNone/>
            </a:pPr>
            <a:r>
              <a:rPr lang="en-US" altLang="zh-CN" dirty="0">
                <a:solidFill>
                  <a:schemeClr val="bg1"/>
                </a:solidFill>
              </a:rPr>
              <a:t>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27513" y="442161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订阅模块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7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消息传输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消息传输模块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消息队列管理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消息传输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网络状态监测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</a:t>
            </a:r>
            <a:r>
              <a:rPr lang="zh-CN" altLang="zh-CN" sz="1600" dirty="0" smtClean="0"/>
              <a:t>提供</a:t>
            </a:r>
            <a:r>
              <a:rPr lang="zh-CN" altLang="zh-CN" sz="1600" dirty="0"/>
              <a:t>断线重连</a:t>
            </a:r>
            <a:r>
              <a:rPr lang="zh-CN" altLang="zh-CN" sz="1600" dirty="0" smtClean="0"/>
              <a:t>机制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</a:t>
            </a:r>
            <a:r>
              <a:rPr lang="zh-CN" altLang="zh-CN" sz="1600" dirty="0" smtClean="0"/>
              <a:t>离线</a:t>
            </a:r>
            <a:r>
              <a:rPr lang="zh-CN" altLang="zh-CN" sz="1600" dirty="0"/>
              <a:t>转发</a:t>
            </a:r>
            <a:r>
              <a:rPr lang="zh-CN" altLang="zh-CN" sz="1600" dirty="0" smtClean="0"/>
              <a:t>机制</a:t>
            </a:r>
            <a:endParaRPr lang="en-US" altLang="zh-CN" sz="1600" dirty="0" smtClean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 smtClean="0"/>
              <a:t>      提供可靠的传输方法，已经在</a:t>
            </a:r>
            <a:r>
              <a:rPr lang="en-US" altLang="zh-CN" sz="1800" dirty="0" smtClean="0"/>
              <a:t>600</a:t>
            </a:r>
            <a:r>
              <a:rPr lang="zh-CN" altLang="en-US" sz="1800" dirty="0" smtClean="0"/>
              <a:t>多个客户端运行，稳定性较好</a:t>
            </a:r>
            <a:endParaRPr lang="en-US" altLang="zh-CN" sz="1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149080"/>
            <a:ext cx="6987290" cy="152224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91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系统体系结构设计和实现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12776"/>
            <a:ext cx="6026860" cy="489872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 bwMode="auto">
          <a:xfrm>
            <a:off x="1403647" y="1700808"/>
            <a:ext cx="5832177" cy="1569588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15579" y="230093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面向服务的消息发布模块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851920" y="3284984"/>
            <a:ext cx="2232248" cy="2376264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403648" y="3933056"/>
            <a:ext cx="2361837" cy="1728192"/>
          </a:xfrm>
          <a:prstGeom prst="rect">
            <a:avLst/>
          </a:prstGeom>
          <a:solidFill>
            <a:schemeClr val="accent1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indent="0" algn="l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 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03648" y="5748363"/>
            <a:ext cx="4752528" cy="560957"/>
          </a:xfrm>
          <a:prstGeom prst="rect">
            <a:avLst/>
          </a:prstGeom>
          <a:solidFill>
            <a:schemeClr val="accent2"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84566" y="58441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可定制的消息显示方式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63688" y="447311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消息传输</a:t>
            </a:r>
            <a:r>
              <a:rPr lang="zh-CN" altLang="en-US" dirty="0" smtClean="0">
                <a:solidFill>
                  <a:schemeClr val="bg1"/>
                </a:solidFill>
              </a:rPr>
              <a:t>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27513" y="442161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订阅模块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9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可定制消息显示设计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600" dirty="0"/>
              <a:t>根据消息的紧急程度决定消息的显示风格</a:t>
            </a:r>
            <a:endParaRPr lang="en-US" altLang="zh-CN" sz="2600" dirty="0"/>
          </a:p>
          <a:p>
            <a:r>
              <a:rPr lang="zh-CN" altLang="en-US" sz="2600" dirty="0" smtClean="0"/>
              <a:t>提供</a:t>
            </a:r>
            <a:r>
              <a:rPr lang="zh-CN" altLang="en-US" sz="2600" dirty="0"/>
              <a:t>文本、声音、图形三种方式的提示</a:t>
            </a:r>
            <a:endParaRPr lang="en-US" altLang="zh-CN" sz="2600" dirty="0"/>
          </a:p>
          <a:p>
            <a:r>
              <a:rPr lang="zh-CN" altLang="en-US" sz="2600" dirty="0" smtClean="0"/>
              <a:t>文本</a:t>
            </a:r>
            <a:r>
              <a:rPr lang="zh-CN" altLang="en-US" sz="2600" dirty="0"/>
              <a:t>颜色、声音提醒频率、图标区分紧急程度。</a:t>
            </a:r>
          </a:p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295400" y="4217782"/>
            <a:ext cx="5755281" cy="2011568"/>
            <a:chOff x="1619672" y="3645025"/>
            <a:chExt cx="5755281" cy="2011568"/>
          </a:xfrm>
        </p:grpSpPr>
        <p:graphicFrame>
          <p:nvGraphicFramePr>
            <p:cNvPr id="4" name="内容占位符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09082365"/>
                </p:ext>
              </p:extLst>
            </p:nvPr>
          </p:nvGraphicFramePr>
          <p:xfrm>
            <a:off x="1619672" y="3645025"/>
            <a:ext cx="5755281" cy="2011568"/>
          </p:xfrm>
          <a:graphic>
            <a:graphicData uri="http://schemas.openxmlformats.org/drawingml/2006/table">
              <a:tbl>
                <a:tblPr firstRow="1" bandRow="1">
                  <a:tableStyleId>{72833802-FEF1-4C79-8D5D-14CF1EAF98D9}</a:tableStyleId>
                </a:tblPr>
                <a:tblGrid>
                  <a:gridCol w="1098043"/>
                  <a:gridCol w="2095255"/>
                  <a:gridCol w="836566"/>
                  <a:gridCol w="993422"/>
                  <a:gridCol w="731995"/>
                </a:tblGrid>
                <a:tr h="333524">
                  <a:tc>
                    <a:txBody>
                      <a:bodyPr/>
                      <a:lstStyle/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1200" dirty="0" smtClean="0"/>
                          <a:t>severity level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1200" dirty="0" smtClean="0"/>
                          <a:t>frequency</a:t>
                        </a:r>
                        <a:endParaRPr lang="zh-CN" altLang="en-US" sz="1200" dirty="0" smtClean="0"/>
                      </a:p>
                      <a:p>
                        <a:r>
                          <a:rPr lang="en-US" altLang="zh-CN" sz="1200" kern="1200" dirty="0" smtClean="0">
                            <a:effectLst/>
                          </a:rPr>
                          <a:t> of voice reminder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color of text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text style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icon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</a:tr>
                <a:tr h="466942">
                  <a:tc>
                    <a:txBody>
                      <a:bodyPr/>
                      <a:lstStyle/>
                      <a:p>
                        <a:pPr marL="0" indent="0">
                          <a:buNone/>
                        </a:pPr>
                        <a:r>
                          <a:rPr lang="en-US" altLang="zh-CN" sz="1200" dirty="0" smtClean="0"/>
                          <a:t>emergency  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remind</a:t>
                        </a:r>
                        <a:r>
                          <a:rPr lang="en-US" altLang="zh-CN" sz="1200" baseline="0" dirty="0" smtClean="0"/>
                          <a:t> until the healthcare giver copes with the message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red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b="0" i="0" kern="1200" dirty="0" smtClean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flickering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endParaRPr lang="zh-CN" altLang="en-US" sz="1200" dirty="0"/>
                      </a:p>
                    </a:txBody>
                    <a:tcPr marL="91444" marR="91444" marT="45706" marB="45706"/>
                  </a:tc>
                </a:tr>
                <a:tr h="419873">
                  <a:tc>
                    <a:txBody>
                      <a:bodyPr/>
                      <a:lstStyle/>
                      <a:p>
                        <a:pPr marL="0" indent="0">
                          <a:buNone/>
                        </a:pPr>
                        <a:r>
                          <a:rPr lang="en-US" altLang="zh-CN" sz="1200" dirty="0" smtClean="0"/>
                          <a:t>warming</a:t>
                        </a:r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1200" dirty="0" smtClean="0"/>
                          <a:t>remind</a:t>
                        </a:r>
                        <a:r>
                          <a:rPr lang="en-US" altLang="zh-CN" sz="1200" baseline="0" dirty="0" smtClean="0"/>
                          <a:t> three times every 15 minutes until …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yellow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static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endParaRPr lang="zh-CN" altLang="en-US" sz="1200" dirty="0"/>
                      </a:p>
                    </a:txBody>
                    <a:tcPr marL="91444" marR="91444" marT="45706" marB="45706"/>
                  </a:tc>
                </a:tr>
                <a:tr h="333524">
                  <a:tc>
                    <a:txBody>
                      <a:bodyPr/>
                      <a:lstStyle/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1200" dirty="0" smtClean="0"/>
                          <a:t> general </a:t>
                        </a:r>
                      </a:p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CN" sz="1200" dirty="0" smtClean="0"/>
                          <a:t>information </a:t>
                        </a:r>
                        <a:endParaRPr lang="zh-CN" altLang="en-US" sz="1200" dirty="0" smtClean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Remind three</a:t>
                        </a:r>
                        <a:r>
                          <a:rPr lang="en-US" altLang="zh-CN" sz="1200" baseline="0" dirty="0" smtClean="0"/>
                          <a:t> times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black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r>
                          <a:rPr lang="en-US" altLang="zh-CN" sz="1200" dirty="0" smtClean="0"/>
                          <a:t>static</a:t>
                        </a:r>
                        <a:endParaRPr lang="zh-CN" altLang="en-US" sz="1200" dirty="0"/>
                      </a:p>
                    </a:txBody>
                    <a:tcPr marL="91444" marR="91444" marT="45706" marB="45706"/>
                  </a:tc>
                  <a:tc>
                    <a:txBody>
                      <a:bodyPr/>
                      <a:lstStyle/>
                      <a:p>
                        <a:endParaRPr lang="zh-CN" altLang="en-US" sz="1200" dirty="0"/>
                      </a:p>
                    </a:txBody>
                    <a:tcPr marL="91444" marR="91444" marT="45706" marB="45706"/>
                  </a:tc>
                </a:tr>
              </a:tbl>
            </a:graphicData>
          </a:graphic>
        </p:graphicFrame>
        <p:pic>
          <p:nvPicPr>
            <p:cNvPr id="5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0850" y="4225090"/>
              <a:ext cx="288000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1862" y="4835056"/>
              <a:ext cx="288000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099" y="5241965"/>
              <a:ext cx="289496" cy="289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3181350"/>
            <a:ext cx="3200400" cy="49530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88254"/>
            <a:ext cx="3028315" cy="46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zh-CN" altLang="en-US" dirty="0"/>
          </a:p>
        </p:txBody>
      </p:sp>
      <p:graphicFrame>
        <p:nvGraphicFramePr>
          <p:cNvPr id="3" name="内容占位符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633989"/>
              </p:ext>
            </p:extLst>
          </p:nvPr>
        </p:nvGraphicFramePr>
        <p:xfrm>
          <a:off x="4426493" y="1844824"/>
          <a:ext cx="3955507" cy="47252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1794"/>
                <a:gridCol w="1723431"/>
                <a:gridCol w="1520282"/>
              </a:tblGrid>
              <a:tr h="287736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 dirty="0">
                          <a:solidFill>
                            <a:schemeClr val="tx1"/>
                          </a:solidFill>
                          <a:effectLst/>
                        </a:rPr>
                        <a:t>类型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 dirty="0">
                          <a:solidFill>
                            <a:schemeClr val="tx1"/>
                          </a:solidFill>
                          <a:effectLst/>
                        </a:rPr>
                        <a:t>接口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描述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登陆接口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Login(UserInfo userinfo)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主系统登录成功后登录消息中间件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退出接口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Logout()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主系统退出前退出消息中间件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发送消息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 dirty="0">
                          <a:solidFill>
                            <a:schemeClr val="tx1"/>
                          </a:solidFill>
                          <a:effectLst/>
                        </a:rPr>
                        <a:t>Send (</a:t>
                      </a:r>
                      <a:r>
                        <a:rPr lang="en-US" sz="750" kern="100" dirty="0" err="1">
                          <a:solidFill>
                            <a:schemeClr val="tx1"/>
                          </a:solidFill>
                          <a:effectLst/>
                        </a:rPr>
                        <a:t>MIMMessage</a:t>
                      </a:r>
                      <a:r>
                        <a:rPr lang="en-US" sz="75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750" kern="100" dirty="0" err="1">
                          <a:solidFill>
                            <a:schemeClr val="tx1"/>
                          </a:solidFill>
                          <a:effectLst/>
                        </a:rPr>
                        <a:t>msg</a:t>
                      </a:r>
                      <a:r>
                        <a:rPr lang="en-US" sz="75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客户端发送消息到中间件服务器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启动接收消息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BeginReceive ()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客户端启动异步接收消息功能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停止接收消息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EndReceive ()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客户端停止异步接收消息功能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消息到达通知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delegate MessageArrivedHandle</a:t>
                      </a: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（</a:t>
                      </a: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MIMMessage msg</a:t>
                      </a: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）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发送警告和提醒消息到临床信息系统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359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检索历史消息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GetMessages(DateTime dtFrom, int nNum, string strTargetId, ref List&lt;MIMMessage&gt; lstMsg)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 dirty="0">
                          <a:solidFill>
                            <a:schemeClr val="tx1"/>
                          </a:solidFill>
                          <a:effectLst/>
                        </a:rPr>
                        <a:t>检索用户在某时刻之后接收到的历史消息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 dirty="0">
                          <a:solidFill>
                            <a:schemeClr val="tx1"/>
                          </a:solidFill>
                          <a:effectLst/>
                        </a:rPr>
                        <a:t>判断原型是否注册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HasPrototype(Prototype prototype, ref bool bHasPrototype)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判断消息原型是否已经注册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注册消息原型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RegisterPrototype (Prototype prototype, ref int nPrototypeId)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注册消息原型并提醒给用户订阅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获取所有消息原型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GetAllPrototypes(ref List&lt;Prototype&gt; lstPrototypes)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获取所有已经注册且有效的消息原型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设置用户订阅内容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SetUserSubs(string strUserId, string strSubs)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设置用户的订阅内容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更新用户订阅内容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UpdateUserSubs(string strUserId, string strSubs)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更新用户的订阅内容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24812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>
                          <a:solidFill>
                            <a:schemeClr val="tx1"/>
                          </a:solidFill>
                          <a:effectLst/>
                        </a:rPr>
                        <a:t>获取用户订阅内容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en-US" sz="750" kern="100">
                          <a:solidFill>
                            <a:schemeClr val="tx1"/>
                          </a:solidFill>
                          <a:effectLst/>
                        </a:rPr>
                        <a:t>GetUserSubs(string strUserId, ref string strSubs)</a:t>
                      </a:r>
                      <a:endParaRPr lang="zh-CN" sz="105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</a:pPr>
                      <a:r>
                        <a:rPr lang="zh-CN" sz="750" kern="100" dirty="0">
                          <a:solidFill>
                            <a:schemeClr val="tx1"/>
                          </a:solidFill>
                          <a:effectLst/>
                        </a:rPr>
                        <a:t>获取用户的订阅内容</a:t>
                      </a:r>
                      <a:endParaRPr lang="zh-CN" sz="105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477970" y="1700810"/>
            <a:ext cx="635426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786039"/>
              </p:ext>
            </p:extLst>
          </p:nvPr>
        </p:nvGraphicFramePr>
        <p:xfrm>
          <a:off x="830897" y="1470883"/>
          <a:ext cx="3023900" cy="2559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2" name="Visio" r:id="rId4" imgW="7515408" imgH="6353036" progId="Visio.Drawing.15">
                  <p:embed/>
                </p:oleObj>
              </mc:Choice>
              <mc:Fallback>
                <p:oleObj name="Visio" r:id="rId4" imgW="7515408" imgH="63530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897" y="1470883"/>
                        <a:ext cx="3023900" cy="25597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328427"/>
              </p:ext>
            </p:extLst>
          </p:nvPr>
        </p:nvGraphicFramePr>
        <p:xfrm>
          <a:off x="830897" y="4492005"/>
          <a:ext cx="3527076" cy="1911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3" name="Visio" r:id="rId6" imgW="7305551" imgH="3952790" progId="Visio.Drawing.15">
                  <p:embed/>
                </p:oleObj>
              </mc:Choice>
              <mc:Fallback>
                <p:oleObj name="Visio" r:id="rId6" imgW="7305551" imgH="395279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897" y="4492005"/>
                        <a:ext cx="3527076" cy="19117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150398" y="4078529"/>
            <a:ext cx="108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结构图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50397" y="6403739"/>
            <a:ext cx="108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时序图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41211" y="1425163"/>
            <a:ext cx="159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交互接口设计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548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36</a:t>
            </a:fld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84" y="1533769"/>
            <a:ext cx="7607194" cy="45410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699792" y="3356992"/>
            <a:ext cx="3960440" cy="1512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 flipH="1">
            <a:off x="5796136" y="1916832"/>
            <a:ext cx="864096" cy="13444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矩形 8"/>
          <p:cNvSpPr/>
          <p:nvPr/>
        </p:nvSpPr>
        <p:spPr bwMode="auto">
          <a:xfrm>
            <a:off x="6444208" y="1526125"/>
            <a:ext cx="1872208" cy="31869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54" y="3895853"/>
            <a:ext cx="2993330" cy="43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系统实现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2959"/>
            <a:ext cx="7620000" cy="455503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 bwMode="auto">
          <a:xfrm>
            <a:off x="2699792" y="3356992"/>
            <a:ext cx="3960440" cy="1512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37" y="3879713"/>
            <a:ext cx="3181350" cy="46672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 bwMode="auto">
          <a:xfrm flipH="1">
            <a:off x="5796136" y="1916832"/>
            <a:ext cx="864096" cy="13444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矩形 8"/>
          <p:cNvSpPr/>
          <p:nvPr/>
        </p:nvSpPr>
        <p:spPr bwMode="auto">
          <a:xfrm>
            <a:off x="6444208" y="1526125"/>
            <a:ext cx="1872208" cy="31869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zh-CN" altLang="zh-CN"/>
          </a:p>
        </p:txBody>
      </p:sp>
      <p:grpSp>
        <p:nvGrpSpPr>
          <p:cNvPr id="87086" name="Group 46"/>
          <p:cNvGrpSpPr>
            <a:grpSpLocks/>
          </p:cNvGrpSpPr>
          <p:nvPr/>
        </p:nvGrpSpPr>
        <p:grpSpPr bwMode="auto">
          <a:xfrm>
            <a:off x="2133600" y="1905000"/>
            <a:ext cx="4724400" cy="685800"/>
            <a:chOff x="1296" y="1824"/>
            <a:chExt cx="2976" cy="432"/>
          </a:xfrm>
        </p:grpSpPr>
        <p:sp>
          <p:nvSpPr>
            <p:cNvPr id="87087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8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9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课题研究背景介绍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0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87091" name="Group 51"/>
          <p:cNvGrpSpPr>
            <a:grpSpLocks/>
          </p:cNvGrpSpPr>
          <p:nvPr/>
        </p:nvGrpSpPr>
        <p:grpSpPr bwMode="auto">
          <a:xfrm>
            <a:off x="2133600" y="2743200"/>
            <a:ext cx="4724400" cy="685800"/>
            <a:chOff x="1296" y="1824"/>
            <a:chExt cx="2976" cy="432"/>
          </a:xfrm>
        </p:grpSpPr>
        <p:sp>
          <p:nvSpPr>
            <p:cNvPr id="87092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3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4" name="Text Box 54"/>
            <p:cNvSpPr txBox="1">
              <a:spLocks noChangeArrowheads="1"/>
            </p:cNvSpPr>
            <p:nvPr/>
          </p:nvSpPr>
          <p:spPr bwMode="gray">
            <a:xfrm>
              <a:off x="1728" y="1934"/>
              <a:ext cx="246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zh-CN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面向医疗消息的发布订阅模式的研究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5" name="Text Box 5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87096" name="Group 56"/>
          <p:cNvGrpSpPr>
            <a:grpSpLocks/>
          </p:cNvGrpSpPr>
          <p:nvPr/>
        </p:nvGrpSpPr>
        <p:grpSpPr bwMode="auto">
          <a:xfrm>
            <a:off x="2133600" y="3581400"/>
            <a:ext cx="4724400" cy="685800"/>
            <a:chOff x="1296" y="1824"/>
            <a:chExt cx="2976" cy="432"/>
          </a:xfrm>
        </p:grpSpPr>
        <p:sp>
          <p:nvSpPr>
            <p:cNvPr id="87097" name="AutoShape 5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21176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8" name="AutoShape 5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9" name="Text Box 5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系统体系结构设计和实现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0" name="Text Box 6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87101" name="Group 61"/>
          <p:cNvGrpSpPr>
            <a:grpSpLocks/>
          </p:cNvGrpSpPr>
          <p:nvPr/>
        </p:nvGrpSpPr>
        <p:grpSpPr bwMode="auto">
          <a:xfrm>
            <a:off x="2103548" y="4427475"/>
            <a:ext cx="4724400" cy="685800"/>
            <a:chOff x="1296" y="1824"/>
            <a:chExt cx="2976" cy="432"/>
          </a:xfrm>
        </p:grpSpPr>
        <p:sp>
          <p:nvSpPr>
            <p:cNvPr id="87102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7103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7104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C00000"/>
                  </a:solidFill>
                  <a:ea typeface="宋体" panose="02010600030101010101" pitchFamily="2" charset="-122"/>
                </a:rPr>
                <a:t>案例</a:t>
              </a:r>
              <a:r>
                <a:rPr lang="zh-CN" altLang="en-US" b="1" dirty="0">
                  <a:solidFill>
                    <a:srgbClr val="C00000"/>
                  </a:solidFill>
                  <a:ea typeface="宋体" panose="02010600030101010101" pitchFamily="2" charset="-122"/>
                </a:rPr>
                <a:t>实践</a:t>
              </a:r>
              <a:r>
                <a:rPr lang="zh-CN" altLang="en-US" b="1" dirty="0" smtClean="0">
                  <a:solidFill>
                    <a:srgbClr val="C00000"/>
                  </a:solidFill>
                  <a:ea typeface="宋体" panose="02010600030101010101" pitchFamily="2" charset="-122"/>
                </a:rPr>
                <a:t>和系统评估</a:t>
              </a:r>
              <a:endParaRPr lang="en-US" altLang="zh-CN" b="1" dirty="0">
                <a:solidFill>
                  <a:srgbClr val="C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5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rgbClr val="C00000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26" name="Group 61"/>
          <p:cNvGrpSpPr>
            <a:grpSpLocks/>
          </p:cNvGrpSpPr>
          <p:nvPr/>
        </p:nvGrpSpPr>
        <p:grpSpPr bwMode="auto">
          <a:xfrm>
            <a:off x="2133600" y="5280023"/>
            <a:ext cx="4724400" cy="685800"/>
            <a:chOff x="1296" y="1824"/>
            <a:chExt cx="2976" cy="432"/>
          </a:xfrm>
        </p:grpSpPr>
        <p:sp>
          <p:nvSpPr>
            <p:cNvPr id="27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总结和展望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 smtClean="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77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案例实践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实施情况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设计、开发、测试、联调：</a:t>
            </a:r>
            <a:r>
              <a:rPr lang="en-US" altLang="zh-CN" sz="1600" dirty="0" smtClean="0"/>
              <a:t>2014</a:t>
            </a:r>
            <a:r>
              <a:rPr lang="zh-CN" altLang="en-US" sz="1600" dirty="0" smtClean="0"/>
              <a:t>年 </a:t>
            </a:r>
            <a:r>
              <a:rPr lang="en-US" altLang="zh-CN" sz="1600" dirty="0" smtClean="0"/>
              <a:t>6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-10</a:t>
            </a:r>
            <a:r>
              <a:rPr lang="zh-CN" altLang="en-US" sz="1600" dirty="0" smtClean="0"/>
              <a:t>月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全院上线：</a:t>
            </a:r>
            <a:r>
              <a:rPr lang="en-US" altLang="zh-CN" sz="1600" dirty="0" smtClean="0"/>
              <a:t>2014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月，使用默认订阅规则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上线科室</a:t>
            </a:r>
            <a:r>
              <a:rPr lang="en-US" altLang="zh-CN" sz="1600" dirty="0" smtClean="0"/>
              <a:t>50</a:t>
            </a:r>
            <a:r>
              <a:rPr lang="zh-CN" altLang="en-US" sz="1600" dirty="0" smtClean="0"/>
              <a:t>个，使用客户端</a:t>
            </a:r>
            <a:r>
              <a:rPr lang="en-US" altLang="zh-CN" sz="1600" dirty="0" smtClean="0"/>
              <a:t>632</a:t>
            </a:r>
            <a:r>
              <a:rPr lang="zh-CN" altLang="en-US" sz="1600" dirty="0"/>
              <a:t>个</a:t>
            </a:r>
            <a:r>
              <a:rPr lang="zh-CN" altLang="en-US" sz="1600" dirty="0" smtClean="0"/>
              <a:t>，用户数</a:t>
            </a:r>
            <a:r>
              <a:rPr lang="en-US" altLang="zh-CN" sz="1600" dirty="0" smtClean="0"/>
              <a:t>1619</a:t>
            </a:r>
            <a:r>
              <a:rPr lang="zh-CN" altLang="en-US" sz="1600" dirty="0" smtClean="0"/>
              <a:t>人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r>
              <a:rPr lang="zh-CN" altLang="en-US" dirty="0" smtClean="0"/>
              <a:t>背景分析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试点科室：</a:t>
            </a:r>
            <a:r>
              <a:rPr lang="zh-CN" altLang="en-US" sz="1600" dirty="0"/>
              <a:t>呼吸科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已有的消息提醒系统，用户无关消息</a:t>
            </a:r>
            <a:r>
              <a:rPr lang="zh-CN" altLang="en-US" sz="1600" dirty="0"/>
              <a:t>占</a:t>
            </a:r>
            <a:r>
              <a:rPr lang="en-US" altLang="zh-CN" sz="1600" dirty="0" smtClean="0"/>
              <a:t>43%~98%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2014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9</a:t>
            </a:r>
            <a:r>
              <a:rPr lang="zh-CN" altLang="en-US" sz="1600" dirty="0" smtClean="0"/>
              <a:t>月数据）。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消息处理</a:t>
            </a:r>
            <a:r>
              <a:rPr lang="zh-CN" altLang="en-US" sz="1600" dirty="0" smtClean="0"/>
              <a:t>率</a:t>
            </a:r>
            <a:r>
              <a:rPr lang="en-US" altLang="zh-CN" sz="1600" dirty="0" smtClean="0"/>
              <a:t>27.5%</a:t>
            </a:r>
            <a:r>
              <a:rPr lang="zh-CN" altLang="en-US" sz="1600" dirty="0"/>
              <a:t>（</a:t>
            </a:r>
            <a:r>
              <a:rPr lang="en-US" altLang="zh-CN" sz="1600" dirty="0"/>
              <a:t>2014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9</a:t>
            </a:r>
            <a:r>
              <a:rPr lang="zh-CN" altLang="en-US" sz="1600" dirty="0" smtClean="0"/>
              <a:t>月</a:t>
            </a:r>
            <a:r>
              <a:rPr lang="zh-CN" altLang="en-US" sz="1600" dirty="0"/>
              <a:t>数据）</a:t>
            </a:r>
            <a:endParaRPr lang="en-US" altLang="zh-CN" dirty="0"/>
          </a:p>
          <a:p>
            <a:r>
              <a:rPr lang="zh-CN" altLang="en-US" dirty="0" smtClean="0"/>
              <a:t>实践目标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在试点科室开展用户个性化订阅试验，先进行用户培训，分析培训后的数据，评估系统的效果，进行改进，最后扩大使用个性化订阅模式的用户规模。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通过用户订阅方式，过滤无关消息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实现个性化提醒</a:t>
            </a:r>
            <a:endParaRPr lang="zh-CN" altLang="en-US" sz="1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708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课题背景介绍</a:t>
            </a:r>
            <a:endParaRPr lang="zh-CN" altLang="en-US" dirty="0"/>
          </a:p>
        </p:txBody>
      </p:sp>
      <p:graphicFrame>
        <p:nvGraphicFramePr>
          <p:cNvPr id="14" name="内容占位符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55793"/>
              </p:ext>
            </p:extLst>
          </p:nvPr>
        </p:nvGraphicFramePr>
        <p:xfrm>
          <a:off x="1295400" y="3281879"/>
          <a:ext cx="2905518" cy="2039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562336" y="2339588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呼吸科 医生收到</a:t>
            </a:r>
            <a:r>
              <a:rPr lang="en-US" altLang="zh-CN" dirty="0" smtClean="0"/>
              <a:t>2160</a:t>
            </a:r>
            <a:r>
              <a:rPr lang="zh-CN" altLang="en-US" dirty="0" smtClean="0"/>
              <a:t>条消息，医生只关注其中的</a:t>
            </a:r>
            <a:r>
              <a:rPr lang="en-US" altLang="zh-CN" dirty="0" smtClean="0"/>
              <a:t>300</a:t>
            </a:r>
            <a:r>
              <a:rPr lang="zh-CN" altLang="en-US" dirty="0" smtClean="0"/>
              <a:t>条消息。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996952"/>
            <a:ext cx="3562368" cy="2137420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 bwMode="auto">
          <a:xfrm>
            <a:off x="4139952" y="3884348"/>
            <a:ext cx="64807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8144" y="5212704"/>
            <a:ext cx="82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提醒疲劳</a:t>
            </a:r>
            <a:endParaRPr lang="zh-CN" altLang="en-US" sz="1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12" name="内容占位符 2"/>
          <p:cNvSpPr>
            <a:spLocks noGrp="1"/>
          </p:cNvSpPr>
          <p:nvPr/>
        </p:nvSpPr>
        <p:spPr bwMode="gray">
          <a:xfrm>
            <a:off x="1187624" y="1611891"/>
            <a:ext cx="7620000" cy="63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763688" y="406101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76%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62336" y="6021768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用户甚至不再关注相关的消息，消息失去了提醒的意义。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下箭头 7"/>
          <p:cNvSpPr/>
          <p:nvPr/>
        </p:nvSpPr>
        <p:spPr bwMode="auto">
          <a:xfrm>
            <a:off x="4211960" y="5218030"/>
            <a:ext cx="396044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/>
        </p:nvSpPr>
        <p:spPr bwMode="gray">
          <a:xfrm>
            <a:off x="1295400" y="1476844"/>
            <a:ext cx="7620000" cy="58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医疗</a:t>
            </a:r>
            <a:r>
              <a:rPr lang="zh-CN" altLang="en-US" dirty="0" smtClean="0"/>
              <a:t>消息推送忽略</a:t>
            </a:r>
            <a:r>
              <a:rPr lang="zh-CN" altLang="en-US" dirty="0"/>
              <a:t>个性化需求，提醒疲劳问题严重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79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系统评估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无关消息降低情况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31640" y="191683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用户培训后，使用一个月，对数据进行统计：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202684"/>
              </p:ext>
            </p:extLst>
          </p:nvPr>
        </p:nvGraphicFramePr>
        <p:xfrm>
          <a:off x="323529" y="2445385"/>
          <a:ext cx="8363271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119"/>
                <a:gridCol w="1224136"/>
                <a:gridCol w="936104"/>
                <a:gridCol w="1368152"/>
                <a:gridCol w="1008112"/>
                <a:gridCol w="1584176"/>
                <a:gridCol w="1162472"/>
              </a:tblGrid>
              <a:tr h="226695"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 ID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用户角色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实际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采用</a:t>
                      </a: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默认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订阅规则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不</a:t>
                      </a: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采用</a:t>
                      </a:r>
                      <a:endParaRPr lang="en-US" altLang="zh-CN" sz="1400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规则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实际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不采用规则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仿宋_GB2312"/>
                          <a:sym typeface="Symbol" panose="05050102010706020507" pitchFamily="18" charset="2"/>
                        </a:rPr>
                        <a:t>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2551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4687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6943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64.4%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35.6%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1155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3288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4978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45.2%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54.8%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2773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3818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6901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52.5%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47.5%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3651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4631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63.7%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36.3%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3617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住院医生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352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392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437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80.1%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2715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住院医生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211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211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437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48.3%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51.7%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3058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3757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5807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51.7%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48.3%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2810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住院医生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143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437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27.5%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72.5%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3755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5825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0.6%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99.4%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6112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4175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5825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57.4%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42.6%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02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39074"/>
              </p:ext>
            </p:extLst>
          </p:nvPr>
        </p:nvGraphicFramePr>
        <p:xfrm>
          <a:off x="323529" y="2445385"/>
          <a:ext cx="8363271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119"/>
                <a:gridCol w="1224136"/>
                <a:gridCol w="936104"/>
                <a:gridCol w="1368152"/>
                <a:gridCol w="1008112"/>
                <a:gridCol w="1584176"/>
                <a:gridCol w="1162472"/>
              </a:tblGrid>
              <a:tr h="226695"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 ID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用户角色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实际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采用</a:t>
                      </a: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默认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订阅规则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不</a:t>
                      </a: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采用</a:t>
                      </a:r>
                      <a:endParaRPr lang="en-US" altLang="zh-CN" sz="1400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规则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实际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不采用规则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仿宋_GB2312"/>
                          <a:sym typeface="Symbol" panose="05050102010706020507" pitchFamily="18" charset="2"/>
                        </a:rPr>
                        <a:t>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2551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4687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6943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64.4%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35.6%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1155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3288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4978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45.2%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54.8%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2773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3818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6901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52.5%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47.5%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3651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4631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63.7%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36.3%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3617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住院医生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352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392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437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80.1%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2715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住院医生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211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211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437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48.3%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51.7%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3058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3757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5807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51.7%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48.3%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2810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住院医生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143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437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27.5%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72.5%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3755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C00000"/>
                          </a:solidFill>
                          <a:effectLst/>
                        </a:rPr>
                        <a:t>住院护士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33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5825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0.6%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99.4%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6112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4175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5825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57.4%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42.6%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系统评估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无关消息降低情况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31640" y="191683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用户培训后，使用一个月，对数据进行统计：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2411760" y="3393661"/>
            <a:ext cx="5760640" cy="1728192"/>
          </a:xfrm>
          <a:prstGeom prst="rect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12257" y="4073091"/>
            <a:ext cx="486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rgbClr val="C00000"/>
                </a:solidFill>
              </a:rPr>
              <a:t>用户</a:t>
            </a:r>
            <a:r>
              <a:rPr lang="zh-CN" altLang="zh-CN" dirty="0" smtClean="0">
                <a:solidFill>
                  <a:srgbClr val="C00000"/>
                </a:solidFill>
              </a:rPr>
              <a:t>只</a:t>
            </a:r>
            <a:r>
              <a:rPr lang="zh-CN" altLang="zh-CN" dirty="0">
                <a:solidFill>
                  <a:srgbClr val="C00000"/>
                </a:solidFill>
              </a:rPr>
              <a:t>订阅了一</a:t>
            </a:r>
            <a:r>
              <a:rPr lang="zh-CN" altLang="zh-CN" dirty="0" smtClean="0">
                <a:solidFill>
                  <a:srgbClr val="C00000"/>
                </a:solidFill>
              </a:rPr>
              <a:t>种</a:t>
            </a:r>
            <a:r>
              <a:rPr lang="zh-CN" altLang="en-US" dirty="0" smtClean="0">
                <a:solidFill>
                  <a:srgbClr val="C00000"/>
                </a:solidFill>
              </a:rPr>
              <a:t>主题，及其负责病人的消息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1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39258"/>
              </p:ext>
            </p:extLst>
          </p:nvPr>
        </p:nvGraphicFramePr>
        <p:xfrm>
          <a:off x="323529" y="2445385"/>
          <a:ext cx="8363271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119"/>
                <a:gridCol w="1224136"/>
                <a:gridCol w="936104"/>
                <a:gridCol w="1368152"/>
                <a:gridCol w="1008112"/>
                <a:gridCol w="1584176"/>
                <a:gridCol w="1162472"/>
              </a:tblGrid>
              <a:tr h="226695"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 ID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用户角色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实际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采用</a:t>
                      </a: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默认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订阅规则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不</a:t>
                      </a: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采用</a:t>
                      </a:r>
                      <a:endParaRPr lang="en-US" altLang="zh-CN" sz="1400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规则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实际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不采用规则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仿宋_GB2312"/>
                          <a:sym typeface="Symbol" panose="05050102010706020507" pitchFamily="18" charset="2"/>
                        </a:rPr>
                        <a:t>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2551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C00000"/>
                          </a:solidFill>
                          <a:effectLst/>
                        </a:rPr>
                        <a:t>住院护士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4687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6943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64.4%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35.6%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1155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C00000"/>
                          </a:solidFill>
                          <a:effectLst/>
                        </a:rPr>
                        <a:t>住院护士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3288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4978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45.2%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54.8%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2773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C00000"/>
                          </a:solidFill>
                          <a:effectLst/>
                        </a:rPr>
                        <a:t>住院护士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3818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6901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52.5%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47.5%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3651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C00000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4631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7267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7267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63.7%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36.3%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3617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住院医生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352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392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437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80.1%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2715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住院医生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211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211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437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48.3%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51.7%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3058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C00000"/>
                          </a:solidFill>
                          <a:effectLst/>
                        </a:rPr>
                        <a:t>住院护士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3757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5807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7267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51.7%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48.3%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2810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住院医生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143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437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27.5%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72.5%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3755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C00000"/>
                          </a:solidFill>
                          <a:effectLst/>
                        </a:rPr>
                        <a:t>住院护士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33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5825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0.6%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99.4%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6112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rgbClr val="C00000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4175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5825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7267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57.4%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42.6%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系统评估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无关消息降低情况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42</a:t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31640" y="191683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用户培训后，使用一个月，对数据进行统计：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2383929" y="3393661"/>
            <a:ext cx="5760640" cy="1728192"/>
          </a:xfrm>
          <a:prstGeom prst="rect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25256" y="3849390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</a:rPr>
              <a:t>护士</a:t>
            </a:r>
            <a:r>
              <a:rPr lang="zh-CN" altLang="en-US" dirty="0" smtClean="0">
                <a:solidFill>
                  <a:srgbClr val="C00000"/>
                </a:solidFill>
              </a:rPr>
              <a:t>角色无关消息</a:t>
            </a:r>
            <a:r>
              <a:rPr lang="zh-CN" altLang="en-US" dirty="0">
                <a:solidFill>
                  <a:srgbClr val="C00000"/>
                </a:solidFill>
              </a:rPr>
              <a:t>的</a:t>
            </a:r>
            <a:r>
              <a:rPr lang="zh-CN" altLang="en-US" dirty="0" smtClean="0">
                <a:solidFill>
                  <a:srgbClr val="C00000"/>
                </a:solidFill>
              </a:rPr>
              <a:t>降低比较明显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algn="l"/>
            <a:r>
              <a:rPr lang="zh-CN" altLang="en-US" dirty="0" smtClean="0">
                <a:solidFill>
                  <a:srgbClr val="C00000"/>
                </a:solidFill>
              </a:rPr>
              <a:t>护士角色分工细致，消息需求差异大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75929"/>
              </p:ext>
            </p:extLst>
          </p:nvPr>
        </p:nvGraphicFramePr>
        <p:xfrm>
          <a:off x="323529" y="2445385"/>
          <a:ext cx="8363271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119"/>
                <a:gridCol w="1224136"/>
                <a:gridCol w="936104"/>
                <a:gridCol w="1368152"/>
                <a:gridCol w="1008112"/>
                <a:gridCol w="1584176"/>
                <a:gridCol w="1162472"/>
              </a:tblGrid>
              <a:tr h="226695"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 ID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用户角色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实际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采用</a:t>
                      </a: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默认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订阅规则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不</a:t>
                      </a: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采用</a:t>
                      </a:r>
                      <a:endParaRPr lang="en-US" altLang="zh-CN" sz="1400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规则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实际</a:t>
                      </a: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</a:p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</a:rPr>
                        <a:t>不采用规则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仿宋_GB2312"/>
                          <a:sym typeface="Symbol" panose="05050102010706020507" pitchFamily="18" charset="2"/>
                        </a:rPr>
                        <a:t>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2551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4687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6943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64.4%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35.6%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1155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3288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4978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45.2%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54.8%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2773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3818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6901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52.5%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47.5%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3651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4631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63.7%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36.3%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3617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C00000"/>
                          </a:solidFill>
                          <a:effectLst/>
                        </a:rPr>
                        <a:t>住院医生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352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392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437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C00000"/>
                          </a:solidFill>
                          <a:effectLst/>
                        </a:rPr>
                        <a:t>80.1%</a:t>
                      </a:r>
                      <a:endParaRPr lang="zh-CN" sz="1400" kern="1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2715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C00000"/>
                          </a:solidFill>
                          <a:effectLst/>
                        </a:rPr>
                        <a:t>住院医生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211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211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437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48.3%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51.7%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3058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3757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5807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51.7%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48.3%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2810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C00000"/>
                          </a:solidFill>
                          <a:effectLst/>
                        </a:rPr>
                        <a:t>住院医生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120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143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437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C00000"/>
                          </a:solidFill>
                          <a:effectLst/>
                        </a:rPr>
                        <a:t>27.5%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72.5%</a:t>
                      </a:r>
                      <a:endParaRPr lang="zh-CN" sz="1400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3755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5825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0.6%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99.4%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55905"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6112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solidFill>
                            <a:schemeClr val="tx1"/>
                          </a:solidFill>
                          <a:effectLst/>
                        </a:rPr>
                        <a:t>住院护士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4175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5825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仿宋_GB231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tx1"/>
                          </a:solidFill>
                          <a:effectLst/>
                        </a:rPr>
                        <a:t>7267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57.4%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42.6%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系统评估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无关消息降低情况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43</a:t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31640" y="1916832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用户培训后，使用一个月，对数据进行统计：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 bwMode="auto">
          <a:xfrm>
            <a:off x="2380506" y="3393661"/>
            <a:ext cx="5760640" cy="1728192"/>
          </a:xfrm>
          <a:prstGeom prst="rect">
            <a:avLst/>
          </a:prstGeom>
          <a:solidFill>
            <a:schemeClr val="accent1">
              <a:alpha val="7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04642" y="3934591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 smtClean="0">
                <a:solidFill>
                  <a:srgbClr val="C00000"/>
                </a:solidFill>
              </a:rPr>
              <a:t>医生角色订阅的主题相似度高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algn="l"/>
            <a:r>
              <a:rPr lang="zh-CN" altLang="en-US" dirty="0" smtClean="0">
                <a:solidFill>
                  <a:srgbClr val="C00000"/>
                </a:solidFill>
              </a:rPr>
              <a:t>主要在病人、发起者方面订阅差异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系统评估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用户回访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访谈对象</a:t>
            </a:r>
            <a:endParaRPr lang="en-US" altLang="zh-CN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 smtClean="0"/>
              <a:t>    </a:t>
            </a:r>
            <a:r>
              <a:rPr lang="en-US" altLang="zh-CN" sz="1600" b="0" dirty="0" smtClean="0"/>
              <a:t>8</a:t>
            </a:r>
            <a:r>
              <a:rPr lang="zh-CN" altLang="en-US" sz="1600" b="0" dirty="0"/>
              <a:t>位</a:t>
            </a:r>
            <a:r>
              <a:rPr lang="zh-CN" altLang="zh-CN" sz="1600" b="0" dirty="0" smtClean="0"/>
              <a:t>不同</a:t>
            </a:r>
            <a:r>
              <a:rPr lang="zh-CN" altLang="zh-CN" sz="1600" b="0" dirty="0"/>
              <a:t>级别的临床医生和</a:t>
            </a:r>
            <a:r>
              <a:rPr lang="zh-CN" altLang="zh-CN" sz="1600" b="0" dirty="0" smtClean="0"/>
              <a:t>护士</a:t>
            </a:r>
            <a:r>
              <a:rPr lang="zh-CN" altLang="en-US" sz="1600" b="0" dirty="0" smtClean="0"/>
              <a:t>。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访谈结果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  <a:r>
              <a:rPr lang="en-US" altLang="zh-CN" sz="1600" b="0" dirty="0" smtClean="0"/>
              <a:t>   1.</a:t>
            </a:r>
            <a:r>
              <a:rPr lang="en-US" altLang="zh-CN" sz="1600" b="0" dirty="0"/>
              <a:t> 87.5</a:t>
            </a:r>
            <a:r>
              <a:rPr lang="en-US" altLang="zh-CN" sz="1600" b="0" dirty="0" smtClean="0"/>
              <a:t>%</a:t>
            </a:r>
            <a:r>
              <a:rPr lang="zh-CN" altLang="zh-CN" sz="1600" b="0" dirty="0" smtClean="0"/>
              <a:t>的</a:t>
            </a:r>
            <a:r>
              <a:rPr lang="zh-CN" altLang="zh-CN" sz="1600" b="0" dirty="0"/>
              <a:t>受访者认为消息推送系统的消息提醒对</a:t>
            </a:r>
            <a:r>
              <a:rPr lang="zh-CN" altLang="zh-CN" sz="1600" b="0" dirty="0" smtClean="0"/>
              <a:t>工作</a:t>
            </a:r>
            <a:r>
              <a:rPr lang="zh-CN" altLang="en-US" sz="1600" b="0" dirty="0" smtClean="0"/>
              <a:t>很</a:t>
            </a:r>
            <a:r>
              <a:rPr lang="zh-CN" altLang="zh-CN" sz="1600" b="0" dirty="0" smtClean="0"/>
              <a:t>有帮助</a:t>
            </a:r>
            <a:r>
              <a:rPr lang="zh-CN" altLang="en-US" sz="1600" b="0" dirty="0" smtClean="0"/>
              <a:t>。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   </a:t>
            </a:r>
            <a:r>
              <a:rPr lang="zh-CN" altLang="en-US" sz="1600" b="0" dirty="0"/>
              <a:t>“听到声音提醒就去刷新医护工作站处理业务</a:t>
            </a:r>
            <a:r>
              <a:rPr lang="zh-CN" altLang="en-US" sz="1600" b="0" dirty="0" smtClean="0"/>
              <a:t>”（</a:t>
            </a:r>
            <a:r>
              <a:rPr lang="en-US" altLang="zh-CN" sz="1600" b="0" dirty="0" smtClean="0"/>
              <a:t>5</a:t>
            </a:r>
            <a:r>
              <a:rPr lang="zh-CN" altLang="en-US" sz="1600" b="0" dirty="0" smtClean="0"/>
              <a:t>人）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   </a:t>
            </a:r>
            <a:r>
              <a:rPr lang="zh-CN" altLang="en-US" sz="1600" b="0" dirty="0" smtClean="0"/>
              <a:t>“</a:t>
            </a:r>
            <a:r>
              <a:rPr lang="zh-CN" altLang="en-US" sz="1600" b="0" dirty="0"/>
              <a:t>不用切换界面就知道其他业务有变化</a:t>
            </a:r>
            <a:r>
              <a:rPr lang="zh-CN" altLang="en-US" sz="1600" b="0" dirty="0" smtClean="0"/>
              <a:t>”（</a:t>
            </a:r>
            <a:r>
              <a:rPr lang="en-US" altLang="zh-CN" sz="1600" b="0" dirty="0" smtClean="0"/>
              <a:t>3</a:t>
            </a:r>
            <a:r>
              <a:rPr lang="zh-CN" altLang="en-US" sz="1600" b="0" dirty="0" smtClean="0"/>
              <a:t>人）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   </a:t>
            </a:r>
            <a:r>
              <a:rPr lang="zh-CN" altLang="en-US" sz="1600" b="0" dirty="0" smtClean="0"/>
              <a:t>“</a:t>
            </a:r>
            <a:r>
              <a:rPr lang="zh-CN" altLang="en-US" sz="1600" b="0" dirty="0"/>
              <a:t>很快就</a:t>
            </a:r>
            <a:r>
              <a:rPr lang="zh-CN" altLang="en-US" sz="1600" b="0" dirty="0" smtClean="0"/>
              <a:t>知道新的医疗数据，提高工作效率”（</a:t>
            </a:r>
            <a:r>
              <a:rPr lang="en-US" altLang="zh-CN" sz="1600" b="0" dirty="0" smtClean="0"/>
              <a:t>2</a:t>
            </a:r>
            <a:r>
              <a:rPr lang="zh-CN" altLang="en-US" sz="1600" b="0" dirty="0" smtClean="0"/>
              <a:t>人）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 smtClean="0"/>
              <a:t>     2</a:t>
            </a:r>
            <a:r>
              <a:rPr lang="zh-CN" altLang="en-US" sz="1600" b="0" dirty="0" smtClean="0"/>
              <a:t>、</a:t>
            </a:r>
            <a:r>
              <a:rPr lang="en-US" altLang="zh-CN" sz="1600" b="0" dirty="0"/>
              <a:t>75</a:t>
            </a:r>
            <a:r>
              <a:rPr lang="en-US" altLang="zh-CN" sz="1600" b="0" dirty="0" smtClean="0"/>
              <a:t>%</a:t>
            </a:r>
            <a:r>
              <a:rPr lang="zh-CN" altLang="en-US" sz="1600" b="0" dirty="0" smtClean="0"/>
              <a:t>认为需要采用订阅</a:t>
            </a:r>
            <a:r>
              <a:rPr lang="zh-CN" altLang="en-US" sz="1600" b="0" dirty="0"/>
              <a:t>消息的</a:t>
            </a:r>
            <a:r>
              <a:rPr lang="zh-CN" altLang="en-US" sz="1600" b="0" dirty="0" smtClean="0"/>
              <a:t>方法过滤无关消息，减少干扰。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zh-CN" altLang="en-US" sz="1600" b="0" dirty="0" smtClean="0"/>
              <a:t>        “</a:t>
            </a:r>
            <a:r>
              <a:rPr lang="zh-CN" altLang="en-US" sz="1600" b="0" dirty="0"/>
              <a:t>只需要检查、检验的消息</a:t>
            </a:r>
            <a:r>
              <a:rPr lang="zh-CN" altLang="en-US" sz="1600" b="0" dirty="0" smtClean="0"/>
              <a:t>”（</a:t>
            </a:r>
            <a:r>
              <a:rPr lang="en-US" altLang="zh-CN" sz="1600" b="0" dirty="0" smtClean="0"/>
              <a:t>1</a:t>
            </a:r>
            <a:r>
              <a:rPr lang="zh-CN" altLang="en-US" sz="1600" b="0" dirty="0" smtClean="0"/>
              <a:t>人）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   </a:t>
            </a:r>
            <a:r>
              <a:rPr lang="zh-CN" altLang="en-US" sz="1600" b="0" dirty="0" smtClean="0"/>
              <a:t>“</a:t>
            </a:r>
            <a:r>
              <a:rPr lang="zh-CN" altLang="en-US" sz="1600" b="0" dirty="0"/>
              <a:t>只需要与出入转、费用有关的消息</a:t>
            </a:r>
            <a:r>
              <a:rPr lang="zh-CN" altLang="en-US" sz="1600" b="0" dirty="0" smtClean="0"/>
              <a:t>”（</a:t>
            </a:r>
            <a:r>
              <a:rPr lang="en-US" altLang="zh-CN" sz="1600" b="0" dirty="0" smtClean="0"/>
              <a:t>1</a:t>
            </a:r>
            <a:r>
              <a:rPr lang="zh-CN" altLang="en-US" sz="1600" b="0" dirty="0" smtClean="0"/>
              <a:t>人）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   </a:t>
            </a:r>
            <a:r>
              <a:rPr lang="zh-CN" altLang="en-US" sz="1600" b="0" dirty="0" smtClean="0"/>
              <a:t>“</a:t>
            </a:r>
            <a:r>
              <a:rPr lang="zh-CN" altLang="en-US" sz="1600" b="0" dirty="0"/>
              <a:t>有些病人的消息不需要</a:t>
            </a:r>
            <a:r>
              <a:rPr lang="zh-CN" altLang="en-US" sz="1600" b="0" dirty="0" smtClean="0"/>
              <a:t>”（</a:t>
            </a:r>
            <a:r>
              <a:rPr lang="en-US" altLang="zh-CN" sz="1600" b="0" dirty="0" smtClean="0"/>
              <a:t>3</a:t>
            </a:r>
            <a:r>
              <a:rPr lang="zh-CN" altLang="en-US" sz="1600" b="0" dirty="0" smtClean="0"/>
              <a:t>人）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   </a:t>
            </a:r>
            <a:r>
              <a:rPr lang="zh-CN" altLang="en-US" sz="1600" b="0" dirty="0" smtClean="0"/>
              <a:t>“</a:t>
            </a:r>
            <a:r>
              <a:rPr lang="zh-CN" altLang="en-US" sz="1600" b="0" dirty="0"/>
              <a:t>提交医嘱的消息提醒太多，不需要提醒</a:t>
            </a:r>
            <a:r>
              <a:rPr lang="zh-CN" altLang="en-US" sz="1600" b="0" dirty="0" smtClean="0"/>
              <a:t>”（</a:t>
            </a:r>
            <a:r>
              <a:rPr lang="en-US" altLang="zh-CN" sz="1600" b="0" dirty="0" smtClean="0"/>
              <a:t>2</a:t>
            </a:r>
            <a:r>
              <a:rPr lang="zh-CN" altLang="en-US" sz="1600" b="0" dirty="0" smtClean="0"/>
              <a:t>人）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3</a:t>
            </a:r>
            <a:r>
              <a:rPr lang="zh-CN" altLang="en-US" sz="1600" b="0" dirty="0" smtClean="0"/>
              <a:t>、目前没有</a:t>
            </a:r>
            <a:r>
              <a:rPr lang="zh-CN" altLang="en-US" sz="1600" b="0" dirty="0"/>
              <a:t>用户</a:t>
            </a:r>
            <a:r>
              <a:rPr lang="zh-CN" altLang="en-US" sz="1600" b="0" dirty="0" smtClean="0"/>
              <a:t>反馈有消息</a:t>
            </a:r>
            <a:r>
              <a:rPr lang="zh-CN" altLang="en-US" sz="1600" b="0" dirty="0"/>
              <a:t>漏提醒的</a:t>
            </a:r>
            <a:r>
              <a:rPr lang="zh-CN" altLang="en-US" sz="1600" b="0" dirty="0" smtClean="0"/>
              <a:t>情况出现。</a:t>
            </a:r>
            <a:r>
              <a:rPr lang="en-US" altLang="zh-CN" sz="1600" b="0" dirty="0" smtClean="0"/>
              <a:t>        </a:t>
            </a:r>
          </a:p>
          <a:p>
            <a:pPr marL="0" indent="0">
              <a:buNone/>
            </a:pPr>
            <a:endParaRPr lang="zh-CN" altLang="en-US" sz="16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97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zh-CN" altLang="zh-CN"/>
          </a:p>
        </p:txBody>
      </p:sp>
      <p:grpSp>
        <p:nvGrpSpPr>
          <p:cNvPr id="87086" name="Group 46"/>
          <p:cNvGrpSpPr>
            <a:grpSpLocks/>
          </p:cNvGrpSpPr>
          <p:nvPr/>
        </p:nvGrpSpPr>
        <p:grpSpPr bwMode="auto">
          <a:xfrm>
            <a:off x="2133600" y="1905000"/>
            <a:ext cx="4724400" cy="685800"/>
            <a:chOff x="1296" y="1824"/>
            <a:chExt cx="2976" cy="432"/>
          </a:xfrm>
        </p:grpSpPr>
        <p:sp>
          <p:nvSpPr>
            <p:cNvPr id="87087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8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9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课题研究背景介绍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0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87091" name="Group 51"/>
          <p:cNvGrpSpPr>
            <a:grpSpLocks/>
          </p:cNvGrpSpPr>
          <p:nvPr/>
        </p:nvGrpSpPr>
        <p:grpSpPr bwMode="auto">
          <a:xfrm>
            <a:off x="2133600" y="2743200"/>
            <a:ext cx="4724400" cy="685800"/>
            <a:chOff x="1296" y="1824"/>
            <a:chExt cx="2976" cy="432"/>
          </a:xfrm>
        </p:grpSpPr>
        <p:sp>
          <p:nvSpPr>
            <p:cNvPr id="87092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3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4" name="Text Box 54"/>
            <p:cNvSpPr txBox="1">
              <a:spLocks noChangeArrowheads="1"/>
            </p:cNvSpPr>
            <p:nvPr/>
          </p:nvSpPr>
          <p:spPr bwMode="gray">
            <a:xfrm>
              <a:off x="1709" y="1934"/>
              <a:ext cx="254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zh-CN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面向医疗消息的发布订阅模式的研究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5" name="Text Box 5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87096" name="Group 56"/>
          <p:cNvGrpSpPr>
            <a:grpSpLocks/>
          </p:cNvGrpSpPr>
          <p:nvPr/>
        </p:nvGrpSpPr>
        <p:grpSpPr bwMode="auto">
          <a:xfrm>
            <a:off x="2133600" y="3581400"/>
            <a:ext cx="4724400" cy="685800"/>
            <a:chOff x="1296" y="1824"/>
            <a:chExt cx="2976" cy="432"/>
          </a:xfrm>
        </p:grpSpPr>
        <p:sp>
          <p:nvSpPr>
            <p:cNvPr id="87097" name="AutoShape 5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21176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8" name="AutoShape 5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9" name="Text Box 5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系统体系结构设计和实现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0" name="Text Box 6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87101" name="Group 61"/>
          <p:cNvGrpSpPr>
            <a:grpSpLocks/>
          </p:cNvGrpSpPr>
          <p:nvPr/>
        </p:nvGrpSpPr>
        <p:grpSpPr bwMode="auto">
          <a:xfrm>
            <a:off x="2103548" y="4427475"/>
            <a:ext cx="4724400" cy="685800"/>
            <a:chOff x="1296" y="1824"/>
            <a:chExt cx="2976" cy="432"/>
          </a:xfrm>
        </p:grpSpPr>
        <p:sp>
          <p:nvSpPr>
            <p:cNvPr id="87102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03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04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案例</a:t>
              </a:r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实践</a:t>
              </a:r>
              <a:r>
                <a:rPr lang="zh-CN" altLang="en-US" b="1" dirty="0" smtClean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和系统评估</a:t>
              </a:r>
              <a:endParaRPr lang="en-US" altLang="zh-CN" b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5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26" name="Group 61"/>
          <p:cNvGrpSpPr>
            <a:grpSpLocks/>
          </p:cNvGrpSpPr>
          <p:nvPr/>
        </p:nvGrpSpPr>
        <p:grpSpPr bwMode="auto">
          <a:xfrm>
            <a:off x="2133600" y="5280023"/>
            <a:ext cx="4724400" cy="685800"/>
            <a:chOff x="1296" y="1824"/>
            <a:chExt cx="2976" cy="432"/>
          </a:xfrm>
        </p:grpSpPr>
        <p:sp>
          <p:nvSpPr>
            <p:cNvPr id="27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8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9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C00000"/>
                  </a:solidFill>
                  <a:ea typeface="宋体" panose="02010600030101010101" pitchFamily="2" charset="-122"/>
                </a:rPr>
                <a:t>总结和展望</a:t>
              </a:r>
              <a:endParaRPr lang="en-US" altLang="zh-CN" b="1" dirty="0">
                <a:solidFill>
                  <a:srgbClr val="C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 smtClean="0">
                  <a:solidFill>
                    <a:srgbClr val="C00000"/>
                  </a:solidFill>
                  <a:ea typeface="宋体" panose="02010600030101010101" pitchFamily="2" charset="-122"/>
                </a:rPr>
                <a:t>5</a:t>
              </a:r>
              <a:endParaRPr lang="en-US" altLang="zh-CN" sz="2400" dirty="0">
                <a:solidFill>
                  <a:srgbClr val="C0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27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3568" y="1916832"/>
            <a:ext cx="763284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 </a:t>
            </a:r>
            <a:r>
              <a:rPr lang="zh-CN" altLang="en-US" dirty="0" smtClean="0"/>
              <a:t>   研究和设计了基于发布订阅模式的医疗消息推送系统，在医院的实践证明系统</a:t>
            </a:r>
            <a:r>
              <a:rPr lang="zh-CN" altLang="zh-CN" dirty="0" smtClean="0"/>
              <a:t>很大程度减少了用户的无关消息，使得用户更能关注到符合其</a:t>
            </a:r>
            <a:r>
              <a:rPr lang="zh-CN" altLang="en-US" dirty="0" smtClean="0"/>
              <a:t>实际</a:t>
            </a:r>
            <a:r>
              <a:rPr lang="zh-CN" altLang="zh-CN" dirty="0" smtClean="0"/>
              <a:t>需求的消息，间接地提高了用户之间的协作效率和沟通效率。</a:t>
            </a:r>
            <a:endParaRPr lang="en-US" altLang="zh-CN" dirty="0" smtClean="0"/>
          </a:p>
          <a:p>
            <a:pPr algn="l"/>
            <a:endParaRPr lang="en-US" altLang="zh-CN" dirty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分析医院实际的消息源，设计主题内容相结合的消息</a:t>
            </a:r>
            <a:r>
              <a:rPr lang="zh-CN" altLang="zh-CN" dirty="0" smtClean="0"/>
              <a:t>模型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分析医务人员实际的消息需求，设计主题内容相结合的订阅模型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设计主题内容相结合的订阅匹配方法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设计并实现了基于发布订阅模式的医疗消息推送系统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/>
              <a:t>在实际的医疗环境开展该系统的实践。</a:t>
            </a:r>
            <a:endParaRPr lang="en-US" altLang="zh-CN" dirty="0" smtClean="0"/>
          </a:p>
          <a:p>
            <a:pPr algn="l"/>
            <a:endParaRPr lang="en-US" altLang="zh-C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24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展望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916832"/>
            <a:ext cx="76328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dirty="0" smtClean="0"/>
              <a:t>根据访谈结果改进系统并推广系统；</a:t>
            </a:r>
            <a:endParaRPr lang="en-US" altLang="zh-CN" dirty="0" smtClean="0"/>
          </a:p>
          <a:p>
            <a:pPr marL="342900" indent="-342900" algn="l">
              <a:buAutoNum type="arabicPeriod"/>
            </a:pPr>
            <a:endParaRPr lang="en-US" altLang="zh-CN" dirty="0" smtClean="0"/>
          </a:p>
          <a:p>
            <a:pPr marL="342900" indent="-342900" algn="l">
              <a:buAutoNum type="arabicPeriod"/>
            </a:pPr>
            <a:endParaRPr lang="en-US" altLang="zh-CN" dirty="0"/>
          </a:p>
          <a:p>
            <a:pPr marL="342900" indent="-342900" algn="l">
              <a:buAutoNum type="arabicPeriod"/>
            </a:pPr>
            <a:r>
              <a:rPr lang="zh-CN" altLang="en-US" dirty="0" smtClean="0"/>
              <a:t>用户关注的内容可能会改变，内容的约束关系可能改变，可以进一步扩展成允许用户定义过滤规则；</a:t>
            </a:r>
            <a:endParaRPr lang="en-US" altLang="zh-CN" dirty="0" smtClean="0"/>
          </a:p>
          <a:p>
            <a:pPr marL="342900" indent="-342900" algn="l">
              <a:buAutoNum type="arabicPeriod"/>
            </a:pPr>
            <a:endParaRPr lang="en-US" altLang="zh-CN" dirty="0"/>
          </a:p>
          <a:p>
            <a:pPr marL="342900" indent="-342900" algn="l">
              <a:buAutoNum type="arabicPeriod"/>
            </a:pPr>
            <a:endParaRPr lang="en-US" altLang="zh-CN" dirty="0" smtClean="0"/>
          </a:p>
          <a:p>
            <a:pPr algn="l"/>
            <a:r>
              <a:rPr lang="en-US" altLang="zh-CN" dirty="0" smtClean="0"/>
              <a:t>3. </a:t>
            </a:r>
            <a:r>
              <a:rPr lang="zh-CN" altLang="en-US" dirty="0" smtClean="0"/>
              <a:t>能动态感知用户的消息兴趣，通过挖掘用户行为数据，建立兴趣模型。</a:t>
            </a:r>
            <a:endParaRPr lang="en-US" altLang="zh-CN" dirty="0" smtClean="0"/>
          </a:p>
          <a:p>
            <a:pPr algn="l"/>
            <a:endParaRPr lang="en-US" altLang="zh-CN" dirty="0"/>
          </a:p>
          <a:p>
            <a:pPr algn="l"/>
            <a:endParaRPr lang="en-US" altLang="zh-CN" dirty="0" smtClean="0"/>
          </a:p>
          <a:p>
            <a:pPr algn="l"/>
            <a:endParaRPr lang="en-US" altLang="zh-C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551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致谢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3568" y="1916832"/>
            <a:ext cx="7632848" cy="2059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各位老师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、同学的参加</a:t>
            </a:r>
          </a:p>
          <a:p>
            <a:pPr marL="285750" indent="-285750" algn="l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感谢段会龙教授、吕旭东教授对我的悉心指导和教诲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感谢实验室所有关心、帮助过我的老师和同学</a:t>
            </a:r>
            <a:endParaRPr lang="en-US" altLang="ko-KR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873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WordArt 5"/>
          <p:cNvSpPr>
            <a:spLocks noChangeArrowheads="1" noChangeShapeType="1" noTextEdit="1"/>
          </p:cNvSpPr>
          <p:nvPr/>
        </p:nvSpPr>
        <p:spPr bwMode="invGray">
          <a:xfrm>
            <a:off x="457200" y="4514850"/>
            <a:ext cx="47244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  <a:endParaRPr lang="zh-CN" altLang="en-US" sz="3600" b="1" kern="10">
              <a:ln w="1905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477000" y="6553200"/>
            <a:ext cx="2438400" cy="228600"/>
          </a:xfrm>
        </p:spPr>
        <p:txBody>
          <a:bodyPr/>
          <a:lstStyle/>
          <a:p>
            <a:fld id="{AA692833-2941-404A-917A-D4382E6937C2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课题背景介绍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导致提醒疲劳的原因</a:t>
            </a:r>
            <a:endParaRPr lang="zh-CN" altLang="en-US" dirty="0"/>
          </a:p>
        </p:txBody>
      </p:sp>
      <p:pic>
        <p:nvPicPr>
          <p:cNvPr id="18" name="内容占位符 1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03777" y="2251028"/>
            <a:ext cx="733424" cy="733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3931859" y="2492896"/>
            <a:ext cx="962026" cy="851712"/>
            <a:chOff x="5409560" y="548680"/>
            <a:chExt cx="1166659" cy="88037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560" y="548680"/>
              <a:ext cx="915680" cy="55093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58" y="653852"/>
              <a:ext cx="915680" cy="55093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498" y="765475"/>
              <a:ext cx="915680" cy="55093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39" y="878122"/>
              <a:ext cx="915680" cy="550934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5058540" y="2404068"/>
            <a:ext cx="1096170" cy="1020760"/>
            <a:chOff x="5763322" y="456827"/>
            <a:chExt cx="1199277" cy="1225897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147" y="1021920"/>
              <a:ext cx="358434" cy="358434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438" y="456827"/>
              <a:ext cx="644320" cy="64432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391" y="943531"/>
              <a:ext cx="531208" cy="53120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699" y="775236"/>
              <a:ext cx="333448" cy="33344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122" y="1377924"/>
              <a:ext cx="304800" cy="3048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322" y="1100965"/>
              <a:ext cx="365348" cy="365348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222653" y="3577157"/>
            <a:ext cx="163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提醒的消息多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3707904" y="3575070"/>
            <a:ext cx="412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提醒的系统多，各自有固定的提醒终端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1423884" y="4759248"/>
            <a:ext cx="1151338" cy="1089722"/>
            <a:chOff x="-147546" y="4700761"/>
            <a:chExt cx="1272983" cy="1226344"/>
          </a:xfrm>
        </p:grpSpPr>
        <p:sp>
          <p:nvSpPr>
            <p:cNvPr id="34" name="椭圆 33"/>
            <p:cNvSpPr/>
            <p:nvPr/>
          </p:nvSpPr>
          <p:spPr bwMode="auto">
            <a:xfrm>
              <a:off x="-147546" y="4700761"/>
              <a:ext cx="1272983" cy="122634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8" y="4817311"/>
              <a:ext cx="600074" cy="600074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3" y="5180485"/>
              <a:ext cx="457200" cy="45720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00" y="4842383"/>
              <a:ext cx="625342" cy="625342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99" y="5116728"/>
              <a:ext cx="690916" cy="690916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3834390" y="4669188"/>
            <a:ext cx="1172545" cy="1063207"/>
            <a:chOff x="4942777" y="426712"/>
            <a:chExt cx="1686885" cy="1529586"/>
          </a:xfrm>
        </p:grpSpPr>
        <p:sp>
          <p:nvSpPr>
            <p:cNvPr id="40" name="椭圆 39"/>
            <p:cNvSpPr/>
            <p:nvPr/>
          </p:nvSpPr>
          <p:spPr bwMode="auto">
            <a:xfrm>
              <a:off x="5227524" y="540526"/>
              <a:ext cx="801354" cy="82075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5828308" y="426712"/>
              <a:ext cx="801354" cy="8207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735" y="534825"/>
              <a:ext cx="548242" cy="54824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351" y="679331"/>
              <a:ext cx="499052" cy="499052"/>
            </a:xfrm>
            <a:prstGeom prst="rect">
              <a:avLst/>
            </a:prstGeom>
          </p:spPr>
        </p:pic>
        <p:sp>
          <p:nvSpPr>
            <p:cNvPr id="44" name="椭圆 43"/>
            <p:cNvSpPr/>
            <p:nvPr/>
          </p:nvSpPr>
          <p:spPr bwMode="auto">
            <a:xfrm>
              <a:off x="5568142" y="1121500"/>
              <a:ext cx="734193" cy="816667"/>
            </a:xfrm>
            <a:prstGeom prst="ellipse">
              <a:avLst/>
            </a:prstGeom>
            <a:solidFill>
              <a:schemeClr val="accent4">
                <a:lumMod val="25000"/>
                <a:lumOff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539" y="1287405"/>
              <a:ext cx="573286" cy="573286"/>
            </a:xfrm>
            <a:prstGeom prst="rect">
              <a:avLst/>
            </a:prstGeom>
          </p:spPr>
        </p:pic>
        <p:sp>
          <p:nvSpPr>
            <p:cNvPr id="46" name="椭圆 45"/>
            <p:cNvSpPr/>
            <p:nvPr/>
          </p:nvSpPr>
          <p:spPr bwMode="auto">
            <a:xfrm>
              <a:off x="4942777" y="1139631"/>
              <a:ext cx="734193" cy="816667"/>
            </a:xfrm>
            <a:prstGeom prst="ellipse">
              <a:avLst/>
            </a:prstGeom>
            <a:solidFill>
              <a:schemeClr val="bg2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913" y="1290447"/>
              <a:ext cx="515994" cy="515994"/>
            </a:xfrm>
            <a:prstGeom prst="rect">
              <a:avLst/>
            </a:prstGeom>
          </p:spPr>
        </p:pic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85" y="5054682"/>
            <a:ext cx="541386" cy="54138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447545" y="6148250"/>
            <a:ext cx="11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统一提醒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710677" y="6141460"/>
            <a:ext cx="167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消息需求各异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12302" y="6146909"/>
            <a:ext cx="167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消息需求更新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 bwMode="auto">
          <a:xfrm>
            <a:off x="1206279" y="2060848"/>
            <a:ext cx="1911468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3560615" y="2041687"/>
            <a:ext cx="4492161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圆角矩形 53"/>
          <p:cNvSpPr/>
          <p:nvPr/>
        </p:nvSpPr>
        <p:spPr bwMode="auto">
          <a:xfrm>
            <a:off x="1151610" y="4547677"/>
            <a:ext cx="1911468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圆角矩形 54"/>
          <p:cNvSpPr/>
          <p:nvPr/>
        </p:nvSpPr>
        <p:spPr bwMode="auto">
          <a:xfrm>
            <a:off x="3590976" y="4584115"/>
            <a:ext cx="1911468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6141309" y="4584115"/>
            <a:ext cx="1911468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4271" y="3037967"/>
            <a:ext cx="2112877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>
              <a:lnSpc>
                <a:spcPct val="13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霍普金斯医院：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942</a:t>
            </a:r>
            <a:r>
              <a:rPr kumimoji="1"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/</a:t>
            </a:r>
            <a:r>
              <a:rPr kumimoji="1" lang="zh-CN" altLang="en-US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用户</a:t>
            </a:r>
            <a:r>
              <a:rPr kumimoji="1"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.</a:t>
            </a:r>
            <a:r>
              <a:rPr kumimoji="1" lang="zh-CN" altLang="en-US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天</a:t>
            </a:r>
            <a:endParaRPr kumimoji="1"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山西大医院：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150</a:t>
            </a:r>
            <a:r>
              <a:rPr kumimoji="1"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/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用户</a:t>
            </a:r>
            <a:r>
              <a:rPr kumimoji="1"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.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天 </a:t>
            </a:r>
            <a:endParaRPr kumimoji="1" lang="ko-KR" altLang="en-US" sz="1200" dirty="0">
              <a:latin typeface="宋体" panose="02010600030101010101" pitchFamily="2" charset="-122"/>
              <a:ea typeface="HY헤드라인M"/>
              <a:cs typeface="HY헤드라인M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2311" y="2062540"/>
            <a:ext cx="1540089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>
              <a:lnSpc>
                <a:spcPct val="130000"/>
              </a:lnSpc>
            </a:pPr>
            <a:r>
              <a:rPr kumimoji="1" lang="en-US" altLang="zh-CN" sz="1200" dirty="0">
                <a:latin typeface="HY헤드라인M"/>
                <a:ea typeface="HY헤드라인M"/>
                <a:cs typeface="HY헤드라인M"/>
              </a:rPr>
              <a:t>EMR</a:t>
            </a:r>
            <a:r>
              <a:rPr kumimoji="1" lang="zh-CN" altLang="en-US" sz="1200" dirty="0">
                <a:latin typeface="HY헤드라인M"/>
                <a:ea typeface="HY헤드라인M"/>
                <a:cs typeface="HY헤드라인M"/>
              </a:rPr>
              <a:t>自动</a:t>
            </a:r>
            <a:r>
              <a:rPr kumimoji="1" lang="zh-CN" altLang="en-US" sz="1200" dirty="0" smtClean="0">
                <a:latin typeface="HY헤드라인M"/>
                <a:ea typeface="HY헤드라인M"/>
                <a:cs typeface="HY헤드라인M"/>
              </a:rPr>
              <a:t>提醒</a:t>
            </a:r>
            <a:endParaRPr kumimoji="1" lang="en-US" altLang="zh-CN" sz="1200" dirty="0" smtClean="0">
              <a:latin typeface="HY헤드라인M"/>
              <a:ea typeface="HY헤드라인M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zh-CN" altLang="en-US" sz="1200" dirty="0" smtClean="0">
                <a:latin typeface="HY헤드라인M"/>
                <a:ea typeface="HY헤드라인M"/>
                <a:cs typeface="HY헤드라인M"/>
              </a:rPr>
              <a:t>合理用药</a:t>
            </a:r>
            <a:r>
              <a:rPr kumimoji="1" lang="zh-CN" altLang="en-US" sz="1200" dirty="0">
                <a:latin typeface="HY헤드라인M"/>
                <a:ea typeface="HY헤드라인M"/>
                <a:cs typeface="HY헤드라인M"/>
              </a:rPr>
              <a:t>、</a:t>
            </a:r>
            <a:endParaRPr kumimoji="1" lang="en-US" altLang="zh-CN" sz="1200" dirty="0">
              <a:latin typeface="HY헤드라인M"/>
              <a:ea typeface="HY헤드라인M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en-US" altLang="zh-CN" sz="1200" dirty="0" smtClean="0">
                <a:latin typeface="HY헤드라인M"/>
                <a:ea typeface="HY헤드라인M"/>
                <a:cs typeface="HY헤드라인M"/>
              </a:rPr>
              <a:t>CDSS</a:t>
            </a:r>
          </a:p>
          <a:p>
            <a:pPr algn="l" latinLnBrk="1">
              <a:lnSpc>
                <a:spcPct val="130000"/>
              </a:lnSpc>
            </a:pPr>
            <a:r>
              <a:rPr kumimoji="1" lang="zh-CN" altLang="en-US" sz="1200" dirty="0" smtClean="0">
                <a:latin typeface="HY헤드라인M"/>
                <a:ea typeface="HY헤드라인M"/>
                <a:cs typeface="HY헤드라인M"/>
              </a:rPr>
              <a:t>质量监控</a:t>
            </a:r>
            <a:endParaRPr kumimoji="1" lang="en-US" altLang="zh-CN" sz="1200" dirty="0">
              <a:latin typeface="HY헤드라인M"/>
              <a:ea typeface="HY헤드라인M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zh-CN" altLang="en-US" sz="1200" dirty="0">
                <a:latin typeface="HY헤드라인M"/>
                <a:ea typeface="HY헤드라인M"/>
                <a:cs typeface="HY헤드라인M"/>
              </a:rPr>
              <a:t>检查异常报告</a:t>
            </a:r>
            <a:r>
              <a:rPr kumimoji="1" lang="zh-CN" altLang="en-US" sz="1200" dirty="0" smtClean="0">
                <a:latin typeface="HY헤드라인M"/>
                <a:ea typeface="HY헤드라인M"/>
                <a:cs typeface="HY헤드라인M"/>
              </a:rPr>
              <a:t>系统</a:t>
            </a:r>
            <a:endParaRPr kumimoji="1" lang="en-US" altLang="zh-CN" sz="1200" dirty="0" smtClean="0">
              <a:latin typeface="HY헤드라인M"/>
              <a:ea typeface="HY헤드라인M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en-US" altLang="zh-CN" sz="1200" dirty="0" smtClean="0">
                <a:latin typeface="HY헤드라인M"/>
                <a:ea typeface="HY헤드라인M"/>
                <a:cs typeface="HY헤드라인M"/>
              </a:rPr>
              <a:t>Problem List</a:t>
            </a:r>
            <a:r>
              <a:rPr kumimoji="1" lang="en-US" altLang="zh-CN" sz="1200" dirty="0" smtClean="0">
                <a:latin typeface="HY헤드라인M"/>
              </a:rPr>
              <a:t>……</a:t>
            </a:r>
            <a:endParaRPr lang="zh-CN" altLang="en-US" sz="1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53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课题背景介绍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导致提醒疲劳的原因</a:t>
            </a:r>
            <a:endParaRPr lang="zh-CN" altLang="en-US" dirty="0"/>
          </a:p>
        </p:txBody>
      </p:sp>
      <p:pic>
        <p:nvPicPr>
          <p:cNvPr id="18" name="内容占位符 1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03777" y="2251028"/>
            <a:ext cx="733424" cy="733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3931859" y="2492896"/>
            <a:ext cx="962026" cy="851712"/>
            <a:chOff x="5409560" y="548680"/>
            <a:chExt cx="1166659" cy="88037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560" y="548680"/>
              <a:ext cx="915680" cy="55093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858" y="653852"/>
              <a:ext cx="915680" cy="55093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498" y="765475"/>
              <a:ext cx="915680" cy="55093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39" y="878122"/>
              <a:ext cx="915680" cy="550934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5058540" y="2404068"/>
            <a:ext cx="1096170" cy="1020760"/>
            <a:chOff x="5763322" y="456827"/>
            <a:chExt cx="1199277" cy="1225897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147" y="1021920"/>
              <a:ext cx="358434" cy="358434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438" y="456827"/>
              <a:ext cx="644320" cy="64432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391" y="943531"/>
              <a:ext cx="531208" cy="53120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699" y="775236"/>
              <a:ext cx="333448" cy="33344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122" y="1377924"/>
              <a:ext cx="304800" cy="3048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322" y="1100965"/>
              <a:ext cx="365348" cy="365348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222653" y="3577157"/>
            <a:ext cx="163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提醒的消息多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3707904" y="3575070"/>
            <a:ext cx="412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提醒的系统多，各自有固定的提醒终端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>
          <a:xfrm>
            <a:off x="1423884" y="4759248"/>
            <a:ext cx="1151338" cy="1089722"/>
            <a:chOff x="-147546" y="4700761"/>
            <a:chExt cx="1272983" cy="1226344"/>
          </a:xfrm>
        </p:grpSpPr>
        <p:sp>
          <p:nvSpPr>
            <p:cNvPr id="34" name="椭圆 33"/>
            <p:cNvSpPr/>
            <p:nvPr/>
          </p:nvSpPr>
          <p:spPr bwMode="auto">
            <a:xfrm>
              <a:off x="-147546" y="4700761"/>
              <a:ext cx="1272983" cy="122634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8" y="4817311"/>
              <a:ext cx="600074" cy="600074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3" y="5180485"/>
              <a:ext cx="457200" cy="45720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00" y="4842383"/>
              <a:ext cx="625342" cy="625342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499" y="5116728"/>
              <a:ext cx="690916" cy="690916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3834390" y="4669188"/>
            <a:ext cx="1172545" cy="1063207"/>
            <a:chOff x="4942777" y="426712"/>
            <a:chExt cx="1686885" cy="1529586"/>
          </a:xfrm>
        </p:grpSpPr>
        <p:sp>
          <p:nvSpPr>
            <p:cNvPr id="40" name="椭圆 39"/>
            <p:cNvSpPr/>
            <p:nvPr/>
          </p:nvSpPr>
          <p:spPr bwMode="auto">
            <a:xfrm>
              <a:off x="5227524" y="540526"/>
              <a:ext cx="801354" cy="82075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椭圆 40"/>
            <p:cNvSpPr/>
            <p:nvPr/>
          </p:nvSpPr>
          <p:spPr bwMode="auto">
            <a:xfrm>
              <a:off x="5828308" y="426712"/>
              <a:ext cx="801354" cy="82075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735" y="534825"/>
              <a:ext cx="548242" cy="54824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351" y="679331"/>
              <a:ext cx="499052" cy="499052"/>
            </a:xfrm>
            <a:prstGeom prst="rect">
              <a:avLst/>
            </a:prstGeom>
          </p:spPr>
        </p:pic>
        <p:sp>
          <p:nvSpPr>
            <p:cNvPr id="44" name="椭圆 43"/>
            <p:cNvSpPr/>
            <p:nvPr/>
          </p:nvSpPr>
          <p:spPr bwMode="auto">
            <a:xfrm>
              <a:off x="5568142" y="1121500"/>
              <a:ext cx="734193" cy="816667"/>
            </a:xfrm>
            <a:prstGeom prst="ellipse">
              <a:avLst/>
            </a:prstGeom>
            <a:solidFill>
              <a:schemeClr val="accent4">
                <a:lumMod val="25000"/>
                <a:lumOff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539" y="1287405"/>
              <a:ext cx="573286" cy="573286"/>
            </a:xfrm>
            <a:prstGeom prst="rect">
              <a:avLst/>
            </a:prstGeom>
          </p:spPr>
        </p:pic>
        <p:sp>
          <p:nvSpPr>
            <p:cNvPr id="46" name="椭圆 45"/>
            <p:cNvSpPr/>
            <p:nvPr/>
          </p:nvSpPr>
          <p:spPr bwMode="auto">
            <a:xfrm>
              <a:off x="4942777" y="1139631"/>
              <a:ext cx="734193" cy="816667"/>
            </a:xfrm>
            <a:prstGeom prst="ellipse">
              <a:avLst/>
            </a:prstGeom>
            <a:solidFill>
              <a:schemeClr val="bg2">
                <a:lumMod val="75000"/>
                <a:alpha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913" y="1290447"/>
              <a:ext cx="515994" cy="515994"/>
            </a:xfrm>
            <a:prstGeom prst="rect">
              <a:avLst/>
            </a:prstGeom>
          </p:spPr>
        </p:pic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85" y="5054682"/>
            <a:ext cx="541386" cy="541386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447545" y="6148250"/>
            <a:ext cx="11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统一提醒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710677" y="6141460"/>
            <a:ext cx="167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消息需求各异</a:t>
            </a:r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212302" y="6146909"/>
            <a:ext cx="167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消息需求更新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 bwMode="auto">
          <a:xfrm>
            <a:off x="1206279" y="2060848"/>
            <a:ext cx="1911468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3560615" y="2041687"/>
            <a:ext cx="4492161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圆角矩形 53"/>
          <p:cNvSpPr/>
          <p:nvPr/>
        </p:nvSpPr>
        <p:spPr bwMode="auto">
          <a:xfrm>
            <a:off x="1151610" y="4547677"/>
            <a:ext cx="1911468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圆角矩形 54"/>
          <p:cNvSpPr/>
          <p:nvPr/>
        </p:nvSpPr>
        <p:spPr bwMode="auto">
          <a:xfrm>
            <a:off x="3590976" y="4584115"/>
            <a:ext cx="1911468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6141309" y="4584115"/>
            <a:ext cx="1911468" cy="20882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4271" y="3037967"/>
            <a:ext cx="2112877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>
              <a:lnSpc>
                <a:spcPct val="13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霍普金斯医院：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942</a:t>
            </a:r>
            <a:r>
              <a:rPr kumimoji="1"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/</a:t>
            </a:r>
            <a:r>
              <a:rPr kumimoji="1" lang="zh-CN" altLang="en-US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用户</a:t>
            </a:r>
            <a:r>
              <a:rPr kumimoji="1"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.</a:t>
            </a:r>
            <a:r>
              <a:rPr kumimoji="1" lang="zh-CN" altLang="en-US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天</a:t>
            </a:r>
            <a:endParaRPr kumimoji="1" lang="en-US" altLang="zh-CN" sz="1200" dirty="0">
              <a:latin typeface="宋体" panose="02010600030101010101" pitchFamily="2" charset="-122"/>
              <a:ea typeface="宋体" panose="02010600030101010101" pitchFamily="2" charset="-122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山西大医院：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150</a:t>
            </a:r>
            <a:r>
              <a:rPr kumimoji="1"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/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用户</a:t>
            </a:r>
            <a:r>
              <a:rPr kumimoji="1"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.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HY헤드라인M"/>
              </a:rPr>
              <a:t>天 </a:t>
            </a:r>
            <a:endParaRPr kumimoji="1" lang="ko-KR" altLang="en-US" sz="1200" dirty="0">
              <a:latin typeface="宋体" panose="02010600030101010101" pitchFamily="2" charset="-122"/>
              <a:ea typeface="HY헤드라인M"/>
              <a:cs typeface="HY헤드라인M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2311" y="2062540"/>
            <a:ext cx="1540089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>
              <a:lnSpc>
                <a:spcPct val="130000"/>
              </a:lnSpc>
            </a:pPr>
            <a:r>
              <a:rPr kumimoji="1" lang="en-US" altLang="zh-CN" sz="1200" dirty="0">
                <a:latin typeface="HY헤드라인M"/>
                <a:ea typeface="HY헤드라인M"/>
                <a:cs typeface="HY헤드라인M"/>
              </a:rPr>
              <a:t>EMR</a:t>
            </a:r>
            <a:r>
              <a:rPr kumimoji="1" lang="zh-CN" altLang="en-US" sz="1200" dirty="0">
                <a:latin typeface="HY헤드라인M"/>
                <a:ea typeface="HY헤드라인M"/>
                <a:cs typeface="HY헤드라인M"/>
              </a:rPr>
              <a:t>自动</a:t>
            </a:r>
            <a:r>
              <a:rPr kumimoji="1" lang="zh-CN" altLang="en-US" sz="1200" dirty="0" smtClean="0">
                <a:latin typeface="HY헤드라인M"/>
                <a:ea typeface="HY헤드라인M"/>
                <a:cs typeface="HY헤드라인M"/>
              </a:rPr>
              <a:t>提醒</a:t>
            </a:r>
            <a:endParaRPr kumimoji="1" lang="en-US" altLang="zh-CN" sz="1200" dirty="0" smtClean="0">
              <a:latin typeface="HY헤드라인M"/>
              <a:ea typeface="HY헤드라인M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zh-CN" altLang="en-US" sz="1200" dirty="0" smtClean="0">
                <a:latin typeface="HY헤드라인M"/>
                <a:ea typeface="HY헤드라인M"/>
                <a:cs typeface="HY헤드라인M"/>
              </a:rPr>
              <a:t>合理用药</a:t>
            </a:r>
            <a:r>
              <a:rPr kumimoji="1" lang="zh-CN" altLang="en-US" sz="1200" dirty="0">
                <a:latin typeface="HY헤드라인M"/>
                <a:ea typeface="HY헤드라인M"/>
                <a:cs typeface="HY헤드라인M"/>
              </a:rPr>
              <a:t>、</a:t>
            </a:r>
            <a:endParaRPr kumimoji="1" lang="en-US" altLang="zh-CN" sz="1200" dirty="0">
              <a:latin typeface="HY헤드라인M"/>
              <a:ea typeface="HY헤드라인M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en-US" altLang="zh-CN" sz="1200" dirty="0" smtClean="0">
                <a:latin typeface="HY헤드라인M"/>
                <a:ea typeface="HY헤드라인M"/>
                <a:cs typeface="HY헤드라인M"/>
              </a:rPr>
              <a:t>CDSS</a:t>
            </a:r>
          </a:p>
          <a:p>
            <a:pPr algn="l" latinLnBrk="1">
              <a:lnSpc>
                <a:spcPct val="130000"/>
              </a:lnSpc>
            </a:pPr>
            <a:r>
              <a:rPr kumimoji="1" lang="zh-CN" altLang="en-US" sz="1200" dirty="0" smtClean="0">
                <a:latin typeface="HY헤드라인M"/>
                <a:ea typeface="HY헤드라인M"/>
                <a:cs typeface="HY헤드라인M"/>
              </a:rPr>
              <a:t>质量监控</a:t>
            </a:r>
            <a:endParaRPr kumimoji="1" lang="en-US" altLang="zh-CN" sz="1200" dirty="0">
              <a:latin typeface="HY헤드라인M"/>
              <a:ea typeface="HY헤드라인M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zh-CN" altLang="en-US" sz="1200" dirty="0">
                <a:latin typeface="HY헤드라인M"/>
                <a:ea typeface="HY헤드라인M"/>
                <a:cs typeface="HY헤드라인M"/>
              </a:rPr>
              <a:t>检查异常报告</a:t>
            </a:r>
            <a:r>
              <a:rPr kumimoji="1" lang="zh-CN" altLang="en-US" sz="1200" dirty="0" smtClean="0">
                <a:latin typeface="HY헤드라인M"/>
                <a:ea typeface="HY헤드라인M"/>
                <a:cs typeface="HY헤드라인M"/>
              </a:rPr>
              <a:t>系统</a:t>
            </a:r>
            <a:endParaRPr kumimoji="1" lang="en-US" altLang="zh-CN" sz="1200" dirty="0" smtClean="0">
              <a:latin typeface="HY헤드라인M"/>
              <a:ea typeface="HY헤드라인M"/>
              <a:cs typeface="HY헤드라인M"/>
            </a:endParaRPr>
          </a:p>
          <a:p>
            <a:pPr algn="l" latinLnBrk="1">
              <a:lnSpc>
                <a:spcPct val="130000"/>
              </a:lnSpc>
            </a:pPr>
            <a:r>
              <a:rPr kumimoji="1" lang="en-US" altLang="zh-CN" sz="1200" dirty="0" smtClean="0">
                <a:latin typeface="HY헤드라인M"/>
                <a:ea typeface="HY헤드라인M"/>
                <a:cs typeface="HY헤드라인M"/>
              </a:rPr>
              <a:t>Problem List</a:t>
            </a:r>
            <a:r>
              <a:rPr kumimoji="1" lang="en-US" altLang="zh-CN" sz="1200" dirty="0" smtClean="0">
                <a:latin typeface="HY헤드라인M"/>
              </a:rPr>
              <a:t>……</a:t>
            </a:r>
            <a:endParaRPr lang="zh-CN" altLang="en-US" sz="1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53" name="圆角矩形 52"/>
          <p:cNvSpPr/>
          <p:nvPr/>
        </p:nvSpPr>
        <p:spPr bwMode="auto">
          <a:xfrm>
            <a:off x="3347864" y="1916832"/>
            <a:ext cx="4896544" cy="2376264"/>
          </a:xfrm>
          <a:prstGeom prst="roundRect">
            <a:avLst/>
          </a:prstGeom>
          <a:solidFill>
            <a:schemeClr val="accent1">
              <a:alpha val="8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296500" y="2864804"/>
            <a:ext cx="28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没有统一的消息推送渠道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940172" y="4411830"/>
            <a:ext cx="7304236" cy="2376264"/>
          </a:xfrm>
          <a:prstGeom prst="roundRect">
            <a:avLst/>
          </a:prstGeom>
          <a:solidFill>
            <a:schemeClr val="accent1">
              <a:alpha val="8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040889" y="5399895"/>
            <a:ext cx="28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不能进行个性化提醒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4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课题背景介绍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统一的消息推送渠道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600" b="0" dirty="0" smtClean="0"/>
              <a:t>     为</a:t>
            </a:r>
            <a:r>
              <a:rPr lang="zh-CN" altLang="en-US" sz="1600" b="0" dirty="0"/>
              <a:t>需要对用户进行消息提醒的</a:t>
            </a:r>
            <a:r>
              <a:rPr lang="zh-CN" altLang="en-US" sz="1600" b="0" dirty="0" smtClean="0"/>
              <a:t>系统提供一</a:t>
            </a:r>
            <a:r>
              <a:rPr lang="zh-CN" altLang="en-US" sz="1600" b="0" dirty="0"/>
              <a:t>种统一</a:t>
            </a:r>
            <a:r>
              <a:rPr lang="zh-CN" altLang="en-US" sz="1600" b="0" dirty="0" smtClean="0"/>
              <a:t>的消息推送方法</a:t>
            </a:r>
            <a:endParaRPr lang="en-US" altLang="zh-CN" sz="1600" b="0" dirty="0" smtClean="0"/>
          </a:p>
          <a:p>
            <a:pPr marL="0" indent="0">
              <a:buNone/>
            </a:pPr>
            <a:endParaRPr lang="en-US" altLang="zh-CN" sz="1600" b="0" dirty="0"/>
          </a:p>
          <a:p>
            <a:r>
              <a:rPr lang="zh-CN" altLang="en-US" dirty="0" smtClean="0"/>
              <a:t>个性化的消息提醒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动态</a:t>
            </a:r>
            <a:r>
              <a:rPr lang="zh-CN" altLang="en-US" sz="1600" dirty="0" smtClean="0"/>
              <a:t>适应场景改变，</a:t>
            </a:r>
            <a:r>
              <a:rPr lang="zh-CN" altLang="en-US" sz="1600" dirty="0"/>
              <a:t>感知</a:t>
            </a:r>
            <a:r>
              <a:rPr lang="zh-CN" altLang="en-US" sz="1600" dirty="0" smtClean="0"/>
              <a:t>用户消息需求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</a:t>
            </a:r>
            <a:r>
              <a:rPr lang="zh-CN" altLang="en-US" sz="1600" b="0" dirty="0" smtClean="0"/>
              <a:t>维护一个知识库，包括影响用户消息需求的各种因素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</a:t>
            </a:r>
            <a:r>
              <a:rPr lang="zh-CN" altLang="en-US" sz="1600" b="0" dirty="0" smtClean="0"/>
              <a:t>医院影响用户消息需求的有用户角色、分工、值班、实际医疗情景，受医院信息化水平影响，维护难度大，不易实施。</a:t>
            </a:r>
            <a:endParaRPr lang="en-US" altLang="zh-CN" sz="1600" b="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发布订阅</a:t>
            </a:r>
            <a:r>
              <a:rPr lang="zh-CN" altLang="en-US" sz="1600" dirty="0" smtClean="0"/>
              <a:t>模式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</a:t>
            </a:r>
            <a:r>
              <a:rPr lang="zh-CN" altLang="en-US" sz="1600" b="0" dirty="0" smtClean="0"/>
              <a:t>用户主动订阅消息，能准确的描述用户需求</a:t>
            </a:r>
            <a:endParaRPr lang="en-US" altLang="zh-CN" sz="1600" b="0" dirty="0" smtClean="0"/>
          </a:p>
          <a:p>
            <a:pPr marL="0" indent="0">
              <a:buNone/>
            </a:pPr>
            <a:r>
              <a:rPr lang="en-US" altLang="zh-CN" sz="1600" b="0" dirty="0"/>
              <a:t> </a:t>
            </a:r>
            <a:r>
              <a:rPr lang="en-US" altLang="zh-CN" sz="1600" b="0" dirty="0" smtClean="0"/>
              <a:t>    </a:t>
            </a:r>
            <a:r>
              <a:rPr lang="zh-CN" altLang="en-US" sz="1600" b="0" dirty="0" smtClean="0"/>
              <a:t>只需维护订阅内容、允许用户随时更新需求、更适合实际的医疗环境。</a:t>
            </a:r>
            <a:endParaRPr lang="zh-CN" altLang="en-US" sz="1600" b="0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51992" y="5517232"/>
            <a:ext cx="72496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rgbClr val="C00000"/>
                </a:solidFill>
              </a:rPr>
              <a:t>研究一个基于发布订阅模式的医疗消息推送系统</a:t>
            </a:r>
            <a:endParaRPr lang="zh-CN" altLang="en-US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zh-CN" altLang="zh-CN"/>
          </a:p>
        </p:txBody>
      </p:sp>
      <p:grpSp>
        <p:nvGrpSpPr>
          <p:cNvPr id="87086" name="Group 46"/>
          <p:cNvGrpSpPr>
            <a:grpSpLocks/>
          </p:cNvGrpSpPr>
          <p:nvPr/>
        </p:nvGrpSpPr>
        <p:grpSpPr bwMode="auto">
          <a:xfrm>
            <a:off x="2133600" y="1905000"/>
            <a:ext cx="4724400" cy="685800"/>
            <a:chOff x="1296" y="1824"/>
            <a:chExt cx="2976" cy="432"/>
          </a:xfrm>
        </p:grpSpPr>
        <p:sp>
          <p:nvSpPr>
            <p:cNvPr id="87087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8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89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课题研究背景介绍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0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87091" name="Group 51"/>
          <p:cNvGrpSpPr>
            <a:grpSpLocks/>
          </p:cNvGrpSpPr>
          <p:nvPr/>
        </p:nvGrpSpPr>
        <p:grpSpPr bwMode="auto">
          <a:xfrm>
            <a:off x="2133600" y="2743200"/>
            <a:ext cx="4724400" cy="685800"/>
            <a:chOff x="1296" y="1824"/>
            <a:chExt cx="2976" cy="432"/>
          </a:xfrm>
        </p:grpSpPr>
        <p:sp>
          <p:nvSpPr>
            <p:cNvPr id="87092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7093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7094" name="Text Box 54"/>
            <p:cNvSpPr txBox="1">
              <a:spLocks noChangeArrowheads="1"/>
            </p:cNvSpPr>
            <p:nvPr/>
          </p:nvSpPr>
          <p:spPr bwMode="gray">
            <a:xfrm>
              <a:off x="1728" y="1934"/>
              <a:ext cx="25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C00000"/>
                  </a:solidFill>
                  <a:ea typeface="宋体" panose="02010600030101010101" pitchFamily="2" charset="-122"/>
                </a:rPr>
                <a:t>面向</a:t>
              </a:r>
              <a:r>
                <a:rPr lang="zh-CN" altLang="en-US" b="1" dirty="0">
                  <a:solidFill>
                    <a:srgbClr val="C00000"/>
                  </a:solidFill>
                  <a:ea typeface="宋体" panose="02010600030101010101" pitchFamily="2" charset="-122"/>
                </a:rPr>
                <a:t>医疗消息的发布订阅模式的研究</a:t>
              </a:r>
              <a:endParaRPr lang="en-US" altLang="zh-CN" b="1" dirty="0">
                <a:solidFill>
                  <a:srgbClr val="C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095" name="Text Box 5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rgbClr val="C0000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87096" name="Group 56"/>
          <p:cNvGrpSpPr>
            <a:grpSpLocks/>
          </p:cNvGrpSpPr>
          <p:nvPr/>
        </p:nvGrpSpPr>
        <p:grpSpPr bwMode="auto">
          <a:xfrm>
            <a:off x="2133600" y="3581400"/>
            <a:ext cx="4724400" cy="685800"/>
            <a:chOff x="1296" y="1824"/>
            <a:chExt cx="2976" cy="432"/>
          </a:xfrm>
        </p:grpSpPr>
        <p:sp>
          <p:nvSpPr>
            <p:cNvPr id="87097" name="AutoShape 5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tx2"/>
                </a:gs>
                <a:gs pos="50000">
                  <a:schemeClr val="tx2">
                    <a:gamma/>
                    <a:tint val="21176"/>
                    <a:invGamma/>
                  </a:schemeClr>
                </a:gs>
                <a:gs pos="100000">
                  <a:schemeClr val="tx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8" name="AutoShape 5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99" name="Text Box 5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系统体系结构设计和实现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0" name="Text Box 6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87101" name="Group 61"/>
          <p:cNvGrpSpPr>
            <a:grpSpLocks/>
          </p:cNvGrpSpPr>
          <p:nvPr/>
        </p:nvGrpSpPr>
        <p:grpSpPr bwMode="auto">
          <a:xfrm>
            <a:off x="2103548" y="4427475"/>
            <a:ext cx="4724400" cy="685800"/>
            <a:chOff x="1296" y="1824"/>
            <a:chExt cx="2976" cy="432"/>
          </a:xfrm>
        </p:grpSpPr>
        <p:sp>
          <p:nvSpPr>
            <p:cNvPr id="87102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03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104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案例分析和系统评估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105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26" name="Group 61"/>
          <p:cNvGrpSpPr>
            <a:grpSpLocks/>
          </p:cNvGrpSpPr>
          <p:nvPr/>
        </p:nvGrpSpPr>
        <p:grpSpPr bwMode="auto">
          <a:xfrm>
            <a:off x="2133600" y="5280023"/>
            <a:ext cx="4724400" cy="685800"/>
            <a:chOff x="1296" y="1824"/>
            <a:chExt cx="2976" cy="432"/>
          </a:xfrm>
        </p:grpSpPr>
        <p:sp>
          <p:nvSpPr>
            <p:cNvPr id="27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99190" dir="238833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63500" dir="2212194" algn="ctr" rotWithShape="0">
                      <a:srgbClr val="333333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总结和展望</a:t>
              </a:r>
              <a:endParaRPr lang="en-US" altLang="zh-CN" b="1" dirty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dirty="0" smtClean="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2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364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面向医疗消息的发布订阅模式的研究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19A04-27BF-4929-8AE0-4032082DC161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011711"/>
            <a:ext cx="6348672" cy="4042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58" y="1569111"/>
            <a:ext cx="4899520" cy="4928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15" y="1569111"/>
            <a:ext cx="4844915" cy="4928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398908" y="2492896"/>
            <a:ext cx="432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大家熟悉的订阅功能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758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02">
  <a:themeElements>
    <a:clrScheme name="02 3">
      <a:dk1>
        <a:srgbClr val="0B1749"/>
      </a:dk1>
      <a:lt1>
        <a:srgbClr val="FFFFFF"/>
      </a:lt1>
      <a:dk2>
        <a:srgbClr val="2453B2"/>
      </a:dk2>
      <a:lt2>
        <a:srgbClr val="DDDDDD"/>
      </a:lt2>
      <a:accent1>
        <a:srgbClr val="4D93D9"/>
      </a:accent1>
      <a:accent2>
        <a:srgbClr val="77AE26"/>
      </a:accent2>
      <a:accent3>
        <a:srgbClr val="FFFFFF"/>
      </a:accent3>
      <a:accent4>
        <a:srgbClr val="08123D"/>
      </a:accent4>
      <a:accent5>
        <a:srgbClr val="B2C8E9"/>
      </a:accent5>
      <a:accent6>
        <a:srgbClr val="6B9D21"/>
      </a:accent6>
      <a:hlink>
        <a:srgbClr val="4D798F"/>
      </a:hlink>
      <a:folHlink>
        <a:srgbClr val="6A93BC"/>
      </a:folHlink>
    </a:clrScheme>
    <a:fontScheme name="0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02 1">
        <a:dk1>
          <a:srgbClr val="30311D"/>
        </a:dk1>
        <a:lt1>
          <a:srgbClr val="FFFFFF"/>
        </a:lt1>
        <a:dk2>
          <a:srgbClr val="866D10"/>
        </a:dk2>
        <a:lt2>
          <a:srgbClr val="DDDDDD"/>
        </a:lt2>
        <a:accent1>
          <a:srgbClr val="345C2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AEB5AB"/>
        </a:accent5>
        <a:accent6>
          <a:srgbClr val="85A655"/>
        </a:accent6>
        <a:hlink>
          <a:srgbClr val="557B97"/>
        </a:hlink>
        <a:folHlink>
          <a:srgbClr val="B5A0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2">
        <a:dk1>
          <a:srgbClr val="000066"/>
        </a:dk1>
        <a:lt1>
          <a:srgbClr val="FFFFFF"/>
        </a:lt1>
        <a:dk2>
          <a:srgbClr val="447DE4"/>
        </a:dk2>
        <a:lt2>
          <a:srgbClr val="DDDDDD"/>
        </a:lt2>
        <a:accent1>
          <a:srgbClr val="7F81CF"/>
        </a:accent1>
        <a:accent2>
          <a:srgbClr val="D87A24"/>
        </a:accent2>
        <a:accent3>
          <a:srgbClr val="FFFFFF"/>
        </a:accent3>
        <a:accent4>
          <a:srgbClr val="000056"/>
        </a:accent4>
        <a:accent5>
          <a:srgbClr val="C0C1E4"/>
        </a:accent5>
        <a:accent6>
          <a:srgbClr val="C46E20"/>
        </a:accent6>
        <a:hlink>
          <a:srgbClr val="99A75F"/>
        </a:hlink>
        <a:folHlink>
          <a:srgbClr val="7AAF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3">
        <a:dk1>
          <a:srgbClr val="0B1749"/>
        </a:dk1>
        <a:lt1>
          <a:srgbClr val="FFFFFF"/>
        </a:lt1>
        <a:dk2>
          <a:srgbClr val="2453B2"/>
        </a:dk2>
        <a:lt2>
          <a:srgbClr val="DDDDDD"/>
        </a:lt2>
        <a:accent1>
          <a:srgbClr val="4D93D9"/>
        </a:accent1>
        <a:accent2>
          <a:srgbClr val="77AE26"/>
        </a:accent2>
        <a:accent3>
          <a:srgbClr val="FFFFFF"/>
        </a:accent3>
        <a:accent4>
          <a:srgbClr val="08123D"/>
        </a:accent4>
        <a:accent5>
          <a:srgbClr val="B2C8E9"/>
        </a:accent5>
        <a:accent6>
          <a:srgbClr val="6B9D21"/>
        </a:accent6>
        <a:hlink>
          <a:srgbClr val="4D798F"/>
        </a:hlink>
        <a:folHlink>
          <a:srgbClr val="6A93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预答辩 - 成海霞 - v2</Template>
  <TotalTime>3537</TotalTime>
  <Words>3318</Words>
  <Application>Microsoft Office PowerPoint</Application>
  <PresentationFormat>全屏显示(4:3)</PresentationFormat>
  <Paragraphs>993</Paragraphs>
  <Slides>49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HY헤드라인M</vt:lpstr>
      <vt:lpstr>仿宋_GB2312</vt:lpstr>
      <vt:lpstr>宋体</vt:lpstr>
      <vt:lpstr>微软雅黑</vt:lpstr>
      <vt:lpstr>新宋体</vt:lpstr>
      <vt:lpstr>Arial</vt:lpstr>
      <vt:lpstr>Calibri</vt:lpstr>
      <vt:lpstr>Symbol</vt:lpstr>
      <vt:lpstr>Times New Roman</vt:lpstr>
      <vt:lpstr>Verdana</vt:lpstr>
      <vt:lpstr>Wingdings</vt:lpstr>
      <vt:lpstr>02</vt:lpstr>
      <vt:lpstr>Image</vt:lpstr>
      <vt:lpstr>Visio</vt:lpstr>
      <vt:lpstr>基于发布订阅模式的医疗消息推送系统</vt:lpstr>
      <vt:lpstr>提纲</vt:lpstr>
      <vt:lpstr>课题背景介绍</vt:lpstr>
      <vt:lpstr>课题背景介绍</vt:lpstr>
      <vt:lpstr>课题背景介绍</vt:lpstr>
      <vt:lpstr>课题背景介绍</vt:lpstr>
      <vt:lpstr>课题背景介绍</vt:lpstr>
      <vt:lpstr>提纲</vt:lpstr>
      <vt:lpstr>面向医疗消息的发布订阅模式的研究</vt:lpstr>
      <vt:lpstr>面向医疗消息的发布订阅模式的研究</vt:lpstr>
      <vt:lpstr>面向医疗消息的发布订阅模式的研究</vt:lpstr>
      <vt:lpstr>面向医疗消息的发布订阅模式的研究</vt:lpstr>
      <vt:lpstr>消息模型</vt:lpstr>
      <vt:lpstr>消息模型</vt:lpstr>
      <vt:lpstr>消息模型</vt:lpstr>
      <vt:lpstr>消息模型</vt:lpstr>
      <vt:lpstr>面向医疗消息的发布订阅模式的研究</vt:lpstr>
      <vt:lpstr>订阅模型</vt:lpstr>
      <vt:lpstr>订阅模型</vt:lpstr>
      <vt:lpstr>面向医疗消息的发布订阅模式的研究</vt:lpstr>
      <vt:lpstr>匹配方法</vt:lpstr>
      <vt:lpstr>提纲</vt:lpstr>
      <vt:lpstr>系统体系结构设计和实现</vt:lpstr>
      <vt:lpstr>系统体系结构设计和实现</vt:lpstr>
      <vt:lpstr>SOA发布接口设计</vt:lpstr>
      <vt:lpstr>系统体系结构设计和实现</vt:lpstr>
      <vt:lpstr>系统实现</vt:lpstr>
      <vt:lpstr>系统实现</vt:lpstr>
      <vt:lpstr>系统实现</vt:lpstr>
      <vt:lpstr>系统实现</vt:lpstr>
      <vt:lpstr>系统体系结构设计和实现</vt:lpstr>
      <vt:lpstr>消息传输</vt:lpstr>
      <vt:lpstr>系统体系结构设计和实现</vt:lpstr>
      <vt:lpstr>可定制消息显示设计</vt:lpstr>
      <vt:lpstr>系统实现</vt:lpstr>
      <vt:lpstr>系统实现</vt:lpstr>
      <vt:lpstr>系统实现</vt:lpstr>
      <vt:lpstr>提纲</vt:lpstr>
      <vt:lpstr>案例实践</vt:lpstr>
      <vt:lpstr>系统评估</vt:lpstr>
      <vt:lpstr>系统评估</vt:lpstr>
      <vt:lpstr>系统评估</vt:lpstr>
      <vt:lpstr>系统评估</vt:lpstr>
      <vt:lpstr>系统评估</vt:lpstr>
      <vt:lpstr>提纲</vt:lpstr>
      <vt:lpstr>总结</vt:lpstr>
      <vt:lpstr>展望</vt:lpstr>
      <vt:lpstr>致谢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基于发布订阅模式的医疗消息推送系统</dc:title>
  <dc:creator>haixia cheng</dc:creator>
  <cp:lastModifiedBy>haixia cheng</cp:lastModifiedBy>
  <cp:revision>324</cp:revision>
  <cp:lastPrinted>2015-03-09T11:56:18Z</cp:lastPrinted>
  <dcterms:created xsi:type="dcterms:W3CDTF">2015-01-12T06:38:49Z</dcterms:created>
  <dcterms:modified xsi:type="dcterms:W3CDTF">2015-03-10T03:08:24Z</dcterms:modified>
</cp:coreProperties>
</file>